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4.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9" r:id="rId2"/>
    <p:sldId id="258" r:id="rId3"/>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69" d="100"/>
          <a:sy n="69" d="100"/>
        </p:scale>
        <p:origin x="567"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4.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notesMaster" Target="notesMasters/notesMaster1.xml"/><Relationship Id="rId9"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1925AD-CA71-41D1-A5E2-26B83FD27B68}" type="datetimeFigureOut">
              <a:rPr lang="da-DK" smtClean="0"/>
              <a:t>21-10-2016</a:t>
            </a:fld>
            <a:endParaRPr lang="da-D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8C0A0-E80C-44CD-A8DF-3290A793F3D8}" type="slidenum">
              <a:rPr lang="da-DK" smtClean="0"/>
              <a:t>‹#›</a:t>
            </a:fld>
            <a:endParaRPr lang="da-DK"/>
          </a:p>
        </p:txBody>
      </p:sp>
    </p:spTree>
    <p:extLst>
      <p:ext uri="{BB962C8B-B14F-4D97-AF65-F5344CB8AC3E}">
        <p14:creationId xmlns:p14="http://schemas.microsoft.com/office/powerpoint/2010/main" val="820757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Microsoft Worldwide Partner Conference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10/21/2016 1:47 PM</a:t>
            </a:fld>
            <a:endParaRPr kumimoji="0" lang="en-US" sz="1800" b="0" i="0" u="none" strike="noStrike" kern="0" cap="none" spc="0" normalizeH="0" baseline="0" noProof="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563100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84424">
              <a:spcAft>
                <a:spcPts val="358"/>
              </a:spcAft>
            </a:pPr>
            <a:r>
              <a:rPr lang="en-US" sz="900" kern="1200" dirty="0">
                <a:solidFill>
                  <a:schemeClr val="tx1"/>
                </a:solidFill>
                <a:latin typeface="Segoe UI Light" pitchFamily="34" charset="0"/>
                <a:ea typeface="+mn-ea"/>
                <a:cs typeface="+mn-cs"/>
              </a:rPr>
              <a:t>40% of worker’s productivity time is lost when switching tasks. </a:t>
            </a:r>
          </a:p>
          <a:p>
            <a:pPr defTabSz="984424">
              <a:spcAft>
                <a:spcPts val="358"/>
              </a:spcAft>
            </a:pPr>
            <a:r>
              <a:rPr lang="en-US" sz="900" kern="1200" dirty="0">
                <a:solidFill>
                  <a:schemeClr val="tx1"/>
                </a:solidFill>
                <a:latin typeface="Segoe UI Light" pitchFamily="34" charset="0"/>
                <a:ea typeface="+mn-ea"/>
                <a:cs typeface="+mn-cs"/>
              </a:rPr>
              <a:t>Companies have automated business processes.  </a:t>
            </a:r>
          </a:p>
          <a:p>
            <a:pPr defTabSz="984424">
              <a:spcAft>
                <a:spcPts val="358"/>
              </a:spcAft>
            </a:pPr>
            <a:endParaRPr lang="en-US" dirty="0"/>
          </a:p>
          <a:p>
            <a:pPr defTabSz="984424">
              <a:spcAft>
                <a:spcPts val="358"/>
              </a:spcAft>
            </a:pPr>
            <a:r>
              <a:rPr lang="en-US" dirty="0"/>
              <a:t>TECHNOLOGY FOCUS -&gt; LOTs OF EFFORT IN APPLICATION</a:t>
            </a:r>
          </a:p>
          <a:p>
            <a:pPr defTabSz="984424">
              <a:spcAft>
                <a:spcPts val="358"/>
              </a:spcAft>
            </a:pPr>
            <a:endParaRPr lang="en-US" dirty="0"/>
          </a:p>
          <a:p>
            <a:pPr defTabSz="984424">
              <a:spcAft>
                <a:spcPts val="358"/>
              </a:spcAft>
            </a:pPr>
            <a:r>
              <a:rPr lang="en-US" dirty="0"/>
              <a:t>Success reaching the 100.000+ customers that Paul talked about has always been through you partners. And our success in the future will continue to be dependent on your success. So we are looking to provide you with new opportunities. </a:t>
            </a:r>
          </a:p>
          <a:p>
            <a:pPr defTabSz="984424">
              <a:spcAft>
                <a:spcPts val="358"/>
              </a:spcAft>
            </a:pPr>
            <a:endParaRPr lang="en-US" dirty="0"/>
          </a:p>
          <a:p>
            <a:pPr defTabSz="984424">
              <a:spcAft>
                <a:spcPts val="358"/>
              </a:spcAft>
            </a:pPr>
            <a:r>
              <a:rPr lang="en-US" dirty="0"/>
              <a:t>But lets double click on each of them to get a set deeper.</a:t>
            </a:r>
          </a:p>
          <a:p>
            <a:pPr defTabSz="984424">
              <a:spcAft>
                <a:spcPts val="358"/>
              </a:spcAft>
            </a:pPr>
            <a:endParaRPr lang="en-US" dirty="0"/>
          </a:p>
          <a:p>
            <a:pPr defTabSz="984424">
              <a:spcAft>
                <a:spcPts val="358"/>
              </a:spcAft>
            </a:pPr>
            <a:endParaRPr lang="en-US" dirty="0"/>
          </a:p>
          <a:p>
            <a:pPr defTabSz="984424">
              <a:spcAft>
                <a:spcPts val="358"/>
              </a:spcAft>
            </a:pPr>
            <a:endParaRPr lang="en-US" dirty="0"/>
          </a:p>
        </p:txBody>
      </p:sp>
      <p:sp>
        <p:nvSpPr>
          <p:cNvPr id="4" name="Header Placeholder 3"/>
          <p:cNvSpPr>
            <a:spLocks noGrp="1"/>
          </p:cNvSpPr>
          <p:nvPr>
            <p:ph type="hdr" sz="quarter" idx="10"/>
          </p:nvPr>
        </p:nvSpPr>
        <p:spPr>
          <a:xfrm>
            <a:off x="2" y="2"/>
            <a:ext cx="2924644" cy="455331"/>
          </a:xfrm>
          <a:prstGeom prst="rect">
            <a:avLst/>
          </a:prstGeom>
        </p:spPr>
        <p:txBody>
          <a:bodyPr lIns="91294" tIns="45647" rIns="91294" bIns="45647"/>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black"/>
                </a:solidFill>
                <a:effectLst/>
                <a:uLnTx/>
                <a:uFillTx/>
              </a:rPr>
              <a:t>System Center Marketing</a:t>
            </a:r>
          </a:p>
        </p:txBody>
      </p:sp>
      <p:sp>
        <p:nvSpPr>
          <p:cNvPr id="5" name="Footer Placeholder 4"/>
          <p:cNvSpPr>
            <a:spLocks noGrp="1"/>
          </p:cNvSpPr>
          <p:nvPr>
            <p:ph type="ftr" sz="quarter" idx="11"/>
          </p:nvPr>
        </p:nvSpPr>
        <p:spPr>
          <a:xfrm>
            <a:off x="2" y="8807493"/>
            <a:ext cx="5967066" cy="360911"/>
          </a:xfrm>
          <a:prstGeom prst="rect">
            <a:avLst/>
          </a:prstGeom>
        </p:spPr>
        <p:txBody>
          <a:bodyPr/>
          <a:lstStyle/>
          <a:p>
            <a:pPr marL="0" marR="0" lvl="0" indent="0" defTabSz="964748"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1A2FFAB3-2908-453A-951D-25B2A30D5635}" type="datetime1">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10/21/2016</a:t>
            </a:fld>
            <a:endParaRPr kumimoji="0" lang="en-US" sz="1800" b="0" i="0" u="none" strike="noStrike" kern="0" cap="none" spc="0" normalizeH="0" baseline="0" noProof="0">
              <a:ln>
                <a:noFill/>
              </a:ln>
              <a:solidFill>
                <a:prstClr val="black"/>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4677995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0203" y="6119147"/>
            <a:ext cx="1253377" cy="268786"/>
          </a:xfrm>
          <a:prstGeom prst="rect">
            <a:avLst/>
          </a:prstGeom>
        </p:spPr>
      </p:pic>
      <p:pic>
        <p:nvPicPr>
          <p:cNvPr id="14" name="Picture 13"/>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48213" y="474729"/>
            <a:ext cx="1421436" cy="300619"/>
          </a:xfrm>
          <a:prstGeom prst="rect">
            <a:avLst/>
          </a:prstGeom>
        </p:spPr>
      </p:pic>
      <p:sp>
        <p:nvSpPr>
          <p:cNvPr id="8" name="Title 1"/>
          <p:cNvSpPr>
            <a:spLocks noGrp="1"/>
          </p:cNvSpPr>
          <p:nvPr>
            <p:ph type="title" hasCustomPrompt="1"/>
          </p:nvPr>
        </p:nvSpPr>
        <p:spPr>
          <a:xfrm>
            <a:off x="269302" y="2084187"/>
            <a:ext cx="8964185" cy="1793090"/>
          </a:xfrm>
          <a:noFill/>
        </p:spPr>
        <p:txBody>
          <a:bodyPr lIns="146304" tIns="91440" rIns="146304" bIns="91440" anchor="t" anchorCtr="0"/>
          <a:lstStyle>
            <a:lvl1pPr>
              <a:defRPr sz="5294" spc="-98" baseline="0">
                <a:gradFill>
                  <a:gsLst>
                    <a:gs pos="100000">
                      <a:schemeClr val="tx2"/>
                    </a:gs>
                    <a:gs pos="0">
                      <a:schemeClr val="tx2"/>
                    </a:gs>
                  </a:gsLst>
                  <a:lin ang="5400000" scaled="0"/>
                </a:gradFill>
              </a:defRPr>
            </a:lvl1pPr>
          </a:lstStyle>
          <a:p>
            <a:r>
              <a:rPr lang="en-US"/>
              <a:t>Presentation title</a:t>
            </a:r>
          </a:p>
        </p:txBody>
      </p:sp>
      <p:sp>
        <p:nvSpPr>
          <p:cNvPr id="9" name="Text Placeholder 4"/>
          <p:cNvSpPr>
            <a:spLocks noGrp="1"/>
          </p:cNvSpPr>
          <p:nvPr>
            <p:ph type="body" sz="quarter" idx="12" hasCustomPrompt="1"/>
          </p:nvPr>
        </p:nvSpPr>
        <p:spPr>
          <a:xfrm>
            <a:off x="269301" y="3878574"/>
            <a:ext cx="7171337" cy="1792326"/>
          </a:xfrm>
          <a:noFill/>
        </p:spPr>
        <p:txBody>
          <a:bodyPr lIns="146304" tIns="109728" rIns="146304" bIns="109728">
            <a:noAutofit/>
          </a:bodyPr>
          <a:lstStyle>
            <a:lvl1pPr marL="0" indent="0">
              <a:spcBef>
                <a:spcPts val="0"/>
              </a:spcBef>
              <a:buNone/>
              <a:defRPr sz="3137" spc="0" baseline="0">
                <a:gradFill>
                  <a:gsLst>
                    <a:gs pos="91000">
                      <a:schemeClr val="tx1"/>
                    </a:gs>
                    <a:gs pos="0">
                      <a:schemeClr val="tx1"/>
                    </a:gs>
                  </a:gsLst>
                  <a:lin ang="5400000" scaled="0"/>
                </a:gradFill>
                <a:latin typeface="Segoe UI Semilight" panose="020B0402040204020203" pitchFamily="34" charset="0"/>
                <a:cs typeface="Segoe UI Semilight" panose="020B0402040204020203" pitchFamily="34" charset="0"/>
              </a:defRPr>
            </a:lvl1pPr>
          </a:lstStyle>
          <a:p>
            <a:pPr lvl="0"/>
            <a:r>
              <a:rPr lang="en-US"/>
              <a:t>Speaker Name</a:t>
            </a:r>
          </a:p>
        </p:txBody>
      </p:sp>
    </p:spTree>
    <p:extLst>
      <p:ext uri="{BB962C8B-B14F-4D97-AF65-F5344CB8AC3E}">
        <p14:creationId xmlns:p14="http://schemas.microsoft.com/office/powerpoint/2010/main" val="34850120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1946751"/>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1946751"/>
          </a:xfrm>
        </p:spPr>
        <p:txBody>
          <a:bodyPr wrap="square">
            <a:spAutoFit/>
          </a:bodyPr>
          <a:lstStyle>
            <a:lvl1pPr marL="281677" indent="-281677">
              <a:spcBef>
                <a:spcPts val="1200"/>
              </a:spcBef>
              <a:buClr>
                <a:schemeClr val="tx2"/>
              </a:buClr>
              <a:buFont typeface="Arial" pitchFamily="34" charset="0"/>
              <a:buChar char="•"/>
              <a:defRPr sz="3137">
                <a:gradFill>
                  <a:gsLst>
                    <a:gs pos="1250">
                      <a:schemeClr val="tx2"/>
                    </a:gs>
                    <a:gs pos="99000">
                      <a:schemeClr val="tx2"/>
                    </a:gs>
                  </a:gsLst>
                  <a:lin ang="5400000" scaled="0"/>
                </a:gradFill>
              </a:defRPr>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63468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6"/>
            <a:ext cx="5378548" cy="1946751"/>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6"/>
            <a:ext cx="5378548" cy="1946751"/>
          </a:xfrm>
        </p:spPr>
        <p:txBody>
          <a:bodyPr wrap="square">
            <a:spAutoFit/>
          </a:bodyPr>
          <a:lstStyle>
            <a:lvl1pPr marL="281677" indent="-281677">
              <a:spcBef>
                <a:spcPts val="1200"/>
              </a:spcBef>
              <a:buClr>
                <a:schemeClr val="tx1"/>
              </a:buClr>
              <a:buFont typeface="Arial" pitchFamily="34" charset="0"/>
              <a:buChar char="•"/>
              <a:defRPr sz="3137"/>
            </a:lvl1pPr>
            <a:lvl2pPr marL="520702" indent="-228601">
              <a:defRPr sz="2353"/>
            </a:lvl2pPr>
            <a:lvl3pPr marL="685803" indent="-165101">
              <a:tabLst/>
              <a:defRPr sz="1961"/>
            </a:lvl3pPr>
            <a:lvl4pPr marL="863603" indent="-177801">
              <a:defRPr/>
            </a:lvl4pPr>
            <a:lvl5pPr marL="1028704" indent="-165101">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682265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5401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08860922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8" spc="-98"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192992485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userDrawn="1"/>
        </p:nvSpPr>
        <p:spPr bwMode="hidden">
          <a:xfrm>
            <a:off x="1"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102" fontAlgn="base">
              <a:spcBef>
                <a:spcPct val="0"/>
              </a:spcBef>
              <a:spcAft>
                <a:spcPct val="0"/>
              </a:spcAft>
            </a:pPr>
            <a:endParaRPr lang="en-US" sz="1765">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39" y="1197322"/>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7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9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51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9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602682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69239" y="6171616"/>
            <a:ext cx="11653522" cy="39531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48213" y="470067"/>
            <a:ext cx="1421436" cy="300619"/>
          </a:xfrm>
          <a:prstGeom prst="rect">
            <a:avLst/>
          </a:prstGeom>
        </p:spPr>
      </p:pic>
    </p:spTree>
    <p:extLst>
      <p:ext uri="{BB962C8B-B14F-4D97-AF65-F5344CB8AC3E}">
        <p14:creationId xmlns:p14="http://schemas.microsoft.com/office/powerpoint/2010/main" val="48289205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161874835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833346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84318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amp; 2-color Non-bulleted text">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solidFill>
                  <a:schemeClr val="accent2"/>
                </a:soli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239168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Opening slide">
    <p:spTree>
      <p:nvGrpSpPr>
        <p:cNvPr id="1" name=""/>
        <p:cNvGrpSpPr/>
        <p:nvPr/>
      </p:nvGrpSpPr>
      <p:grpSpPr>
        <a:xfrm>
          <a:off x="0" y="0"/>
          <a:ext cx="0" cy="0"/>
          <a:chOff x="0" y="0"/>
          <a:chExt cx="0" cy="0"/>
        </a:xfrm>
      </p:grpSpPr>
      <p:sp>
        <p:nvSpPr>
          <p:cNvPr id="12" name="Title 7"/>
          <p:cNvSpPr txBox="1">
            <a:spLocks/>
          </p:cNvSpPr>
          <p:nvPr userDrawn="1"/>
        </p:nvSpPr>
        <p:spPr>
          <a:xfrm>
            <a:off x="269238" y="231853"/>
            <a:ext cx="8067823" cy="1120690"/>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4705"/>
              <a:t>Directions US</a:t>
            </a:r>
            <a:br>
              <a:rPr lang="en-US" sz="4705"/>
            </a:br>
            <a:r>
              <a:rPr lang="en-US" sz="1568"/>
              <a:t>Community for Dynamics NAV partners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54887" y="383954"/>
            <a:ext cx="4668879" cy="635058"/>
          </a:xfrm>
          <a:prstGeom prst="rect">
            <a:avLst/>
          </a:prstGeom>
        </p:spPr>
      </p:pic>
      <p:pic>
        <p:nvPicPr>
          <p:cNvPr id="7" name="Picture 6"/>
          <p:cNvPicPr>
            <a:picLocks noChangeAspect="1"/>
          </p:cNvPicPr>
          <p:nvPr userDrawn="1"/>
        </p:nvPicPr>
        <p:blipFill rotWithShape="1">
          <a:blip r:embed="rId3"/>
          <a:srcRect t="8010"/>
          <a:stretch/>
        </p:blipFill>
        <p:spPr>
          <a:xfrm>
            <a:off x="0" y="1337045"/>
            <a:ext cx="12192000" cy="6309554"/>
          </a:xfrm>
          <a:prstGeom prst="rect">
            <a:avLst/>
          </a:prstGeom>
        </p:spPr>
      </p:pic>
    </p:spTree>
    <p:extLst>
      <p:ext uri="{BB962C8B-B14F-4D97-AF65-F5344CB8AC3E}">
        <p14:creationId xmlns:p14="http://schemas.microsoft.com/office/powerpoint/2010/main" val="10966498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99766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72661" y="447399"/>
            <a:ext cx="1875825" cy="689599"/>
          </a:xfrm>
          <a:prstGeom prst="rect">
            <a:avLst/>
          </a:prstGeom>
        </p:spPr>
      </p:pic>
      <p:sp>
        <p:nvSpPr>
          <p:cNvPr id="12" name="Title 7"/>
          <p:cNvSpPr txBox="1">
            <a:spLocks/>
          </p:cNvSpPr>
          <p:nvPr userDrawn="1"/>
        </p:nvSpPr>
        <p:spPr>
          <a:xfrm>
            <a:off x="269238" y="231853"/>
            <a:ext cx="8067823" cy="1120690"/>
          </a:xfrm>
          <a:prstGeom prst="rect">
            <a:avLst/>
          </a:prstGeom>
        </p:spPr>
        <p:txBody>
          <a:bodyPr vert="horz" wrap="square" lIns="143428" tIns="89642" rIns="143428" bIns="89642"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4705" dirty="0"/>
              <a:t>Directions EMEA</a:t>
            </a:r>
            <a:br>
              <a:rPr lang="en-US" sz="4705" dirty="0"/>
            </a:br>
            <a:r>
              <a:rPr lang="en-US" sz="1568" dirty="0"/>
              <a:t>Community for Dynamics NAV partners</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352545"/>
            <a:ext cx="12191999" cy="5505456"/>
          </a:xfrm>
          <a:prstGeom prst="rect">
            <a:avLst/>
          </a:prstGeom>
        </p:spPr>
      </p:pic>
      <p:pic>
        <p:nvPicPr>
          <p:cNvPr id="2" name="Picture 1"/>
          <p:cNvPicPr>
            <a:picLocks noChangeAspect="1"/>
          </p:cNvPicPr>
          <p:nvPr userDrawn="1"/>
        </p:nvPicPr>
        <p:blipFill rotWithShape="1">
          <a:blip r:embed="rId4"/>
          <a:srcRect t="11368" b="17779"/>
          <a:stretch/>
        </p:blipFill>
        <p:spPr>
          <a:xfrm>
            <a:off x="0" y="1310925"/>
            <a:ext cx="12191999" cy="5744047"/>
          </a:xfrm>
          <a:prstGeom prst="rect">
            <a:avLst/>
          </a:prstGeom>
        </p:spPr>
      </p:pic>
    </p:spTree>
    <p:extLst>
      <p:ext uri="{BB962C8B-B14F-4D97-AF65-F5344CB8AC3E}">
        <p14:creationId xmlns:p14="http://schemas.microsoft.com/office/powerpoint/2010/main" val="29161716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0639" y="455471"/>
            <a:ext cx="10207362" cy="1125823"/>
          </a:xfrm>
        </p:spPr>
        <p:txBody>
          <a:bodyPr anchor="ctr">
            <a:normAutofit/>
          </a:bodyPr>
          <a:lstStyle>
            <a:lvl1pPr algn="l">
              <a:defRPr sz="4800"/>
            </a:lvl1pPr>
          </a:lstStyle>
          <a:p>
            <a:r>
              <a:rPr lang="en-US"/>
              <a:t>Click to edit Master title style</a:t>
            </a:r>
          </a:p>
        </p:txBody>
      </p:sp>
    </p:spTree>
    <p:extLst>
      <p:ext uri="{BB962C8B-B14F-4D97-AF65-F5344CB8AC3E}">
        <p14:creationId xmlns:p14="http://schemas.microsoft.com/office/powerpoint/2010/main" val="8149055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69240" y="289514"/>
            <a:ext cx="10831798" cy="899665"/>
          </a:xfrm>
        </p:spPr>
        <p:txBody>
          <a:bodyPr/>
          <a:lstStyle/>
          <a:p>
            <a:r>
              <a:rPr lang="en-US" dirty="0"/>
              <a:t>Click to edit Master</a:t>
            </a:r>
          </a:p>
        </p:txBody>
      </p:sp>
      <p:sp>
        <p:nvSpPr>
          <p:cNvPr id="4" name="Text Placeholder 3"/>
          <p:cNvSpPr>
            <a:spLocks noGrp="1"/>
          </p:cNvSpPr>
          <p:nvPr>
            <p:ph type="body" sz="quarter" idx="11"/>
          </p:nvPr>
        </p:nvSpPr>
        <p:spPr>
          <a:xfrm>
            <a:off x="269239" y="1038194"/>
            <a:ext cx="4916906" cy="561290"/>
          </a:xfrm>
        </p:spPr>
        <p:txBody>
          <a:bodyPr/>
          <a:lstStyle>
            <a:lvl1pPr marL="0" indent="0">
              <a:buNone/>
              <a:defRPr sz="2745">
                <a:solidFill>
                  <a:schemeClr val="tx2"/>
                </a:solidFill>
              </a:defRPr>
            </a:lvl1pPr>
            <a:lvl2pPr marL="335951" indent="0">
              <a:buNone/>
              <a:defRPr/>
            </a:lvl2pPr>
            <a:lvl3pPr marL="559920" indent="0">
              <a:buNone/>
              <a:defRPr/>
            </a:lvl3pPr>
            <a:lvl4pPr marL="783885" indent="0">
              <a:buNone/>
              <a:defRPr/>
            </a:lvl4pPr>
            <a:lvl5pPr marL="1007853" indent="0">
              <a:buNone/>
              <a:defRPr/>
            </a:lvl5pPr>
          </a:lstStyle>
          <a:p>
            <a:pPr lvl="0"/>
            <a:r>
              <a:rPr lang="en-US" dirty="0"/>
              <a:t>Edit Master text styles</a:t>
            </a:r>
          </a:p>
        </p:txBody>
      </p:sp>
    </p:spTree>
    <p:extLst>
      <p:ext uri="{BB962C8B-B14F-4D97-AF65-F5344CB8AC3E}">
        <p14:creationId xmlns:p14="http://schemas.microsoft.com/office/powerpoint/2010/main" val="242509516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710608"/>
            <a:ext cx="11653523" cy="1985641"/>
          </a:xfrm>
        </p:spPr>
        <p:txBody>
          <a:bodyPr/>
          <a:lstStyle>
            <a:lvl1pPr marL="0" indent="0">
              <a:buNone/>
              <a:defRPr>
                <a:gradFill>
                  <a:gsLst>
                    <a:gs pos="1250">
                      <a:schemeClr val="tx2"/>
                    </a:gs>
                    <a:gs pos="99000">
                      <a:schemeClr val="tx2"/>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quarter" idx="11"/>
          </p:nvPr>
        </p:nvSpPr>
        <p:spPr>
          <a:xfrm>
            <a:off x="269239" y="1038195"/>
            <a:ext cx="10757098" cy="506972"/>
          </a:xfrm>
        </p:spPr>
        <p:txBody>
          <a:bodyPr/>
          <a:lstStyle>
            <a:lvl1pPr marL="0" indent="0">
              <a:buNone/>
              <a:defRPr sz="2353">
                <a:solidFill>
                  <a:schemeClr val="tx2"/>
                </a:solidFill>
              </a:defRPr>
            </a:lvl1pPr>
            <a:lvl2pPr marL="336145" indent="0">
              <a:buNone/>
              <a:defRPr/>
            </a:lvl2pPr>
            <a:lvl3pPr marL="560241" indent="0">
              <a:buNone/>
              <a:defRPr/>
            </a:lvl3pPr>
            <a:lvl4pPr marL="784338" indent="0">
              <a:buNone/>
              <a:defRPr/>
            </a:lvl4pPr>
            <a:lvl5pPr marL="1008435" indent="0">
              <a:buNone/>
              <a:defRPr/>
            </a:lvl5pPr>
          </a:lstStyle>
          <a:p>
            <a:pPr lvl="0"/>
            <a:r>
              <a:rPr lang="en-US"/>
              <a:t>Edit Master text styles</a:t>
            </a:r>
          </a:p>
        </p:txBody>
      </p:sp>
    </p:spTree>
    <p:extLst>
      <p:ext uri="{BB962C8B-B14F-4D97-AF65-F5344CB8AC3E}">
        <p14:creationId xmlns:p14="http://schemas.microsoft.com/office/powerpoint/2010/main" val="160009168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1"/>
          </p:nvPr>
        </p:nvSpPr>
        <p:spPr>
          <a:xfrm>
            <a:off x="269239" y="1038195"/>
            <a:ext cx="11802926" cy="506972"/>
          </a:xfrm>
        </p:spPr>
        <p:txBody>
          <a:bodyPr/>
          <a:lstStyle>
            <a:lvl1pPr marL="0" indent="0">
              <a:buNone/>
              <a:defRPr sz="2353">
                <a:solidFill>
                  <a:schemeClr val="tx2"/>
                </a:solidFill>
              </a:defRPr>
            </a:lvl1pPr>
            <a:lvl2pPr marL="336145" indent="0">
              <a:buNone/>
              <a:defRPr/>
            </a:lvl2pPr>
            <a:lvl3pPr marL="560241" indent="0">
              <a:buNone/>
              <a:defRPr/>
            </a:lvl3pPr>
            <a:lvl4pPr marL="784338" indent="0">
              <a:buNone/>
              <a:defRPr/>
            </a:lvl4pPr>
            <a:lvl5pPr marL="1008435" indent="0">
              <a:buNone/>
              <a:defRPr/>
            </a:lvl5pPr>
          </a:lstStyle>
          <a:p>
            <a:pPr lvl="0"/>
            <a:r>
              <a:rPr lang="en-US"/>
              <a:t>Edit Master text styles</a:t>
            </a:r>
          </a:p>
        </p:txBody>
      </p:sp>
    </p:spTree>
    <p:extLst>
      <p:ext uri="{BB962C8B-B14F-4D97-AF65-F5344CB8AC3E}">
        <p14:creationId xmlns:p14="http://schemas.microsoft.com/office/powerpoint/2010/main" val="339488481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97" indent="0">
              <a:buNone/>
              <a:defRPr/>
            </a:lvl3pPr>
            <a:lvl4pPr marL="448193" indent="0">
              <a:buNone/>
              <a:defRPr/>
            </a:lvl4pPr>
            <a:lvl5pPr marL="67229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575217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1858677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2052030"/>
          </a:xfrm>
        </p:spPr>
        <p:txBody>
          <a:bodyPr>
            <a:spAutoFit/>
          </a:bodyPr>
          <a:lstStyle>
            <a:lvl1pPr>
              <a:defRPr sz="392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6226503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50">
                      <a:schemeClr val="tx2"/>
                    </a:gs>
                    <a:gs pos="99000">
                      <a:schemeClr val="tx2"/>
                    </a:gs>
                  </a:gsLst>
                  <a:lin ang="5400000" scaled="0"/>
                </a:gradFill>
              </a:defRPr>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24209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69241"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544214"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209" indent="0">
              <a:buNone/>
              <a:tabLst/>
              <a:defRPr sz="1961"/>
            </a:lvl3pPr>
            <a:lvl4pPr marL="451306" indent="0">
              <a:buNone/>
              <a:defRPr/>
            </a:lvl4pPr>
            <a:lvl5pPr marL="67229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3953243"/>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1"/>
            <a:ext cx="11655840" cy="89966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69241" y="1189178"/>
            <a:ext cx="11653521" cy="2052030"/>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22" name="Picture 21"/>
          <p:cNvPicPr>
            <a:picLocks noChangeAspect="1"/>
          </p:cNvPicPr>
          <p:nvPr userDrawn="1"/>
        </p:nvPicPr>
        <p:blipFill>
          <a:blip r:embed="rId26"/>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5421484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p:transition>
    <p:fade/>
  </p:transition>
  <p:txStyles>
    <p:titleStyle>
      <a:lvl1pPr algn="l" defTabSz="914367"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 y="4325410"/>
            <a:ext cx="12191377" cy="717140"/>
          </a:xfrm>
          <a:prstGeom prst="rect">
            <a:avLst/>
          </a:prstGeom>
          <a:solidFill>
            <a:schemeClr val="bg2"/>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err="1">
              <a:gradFill>
                <a:gsLst>
                  <a:gs pos="0">
                    <a:srgbClr val="FFFFFF"/>
                  </a:gs>
                  <a:gs pos="100000">
                    <a:srgbClr val="FFFFFF"/>
                  </a:gs>
                </a:gsLst>
                <a:lin ang="5400000" scaled="0"/>
              </a:gradFill>
              <a:ea typeface="Segoe UI" pitchFamily="34" charset="0"/>
              <a:cs typeface="Segoe UI" pitchFamily="34" charset="0"/>
            </a:endParaRPr>
          </a:p>
        </p:txBody>
      </p:sp>
      <p:sp>
        <p:nvSpPr>
          <p:cNvPr id="82" name="Rectangle 81"/>
          <p:cNvSpPr/>
          <p:nvPr/>
        </p:nvSpPr>
        <p:spPr bwMode="auto">
          <a:xfrm>
            <a:off x="-1" y="5849313"/>
            <a:ext cx="12191377" cy="717140"/>
          </a:xfrm>
          <a:prstGeom prst="rect">
            <a:avLst/>
          </a:prstGeom>
          <a:solidFill>
            <a:schemeClr val="bg2"/>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err="1">
              <a:gradFill>
                <a:gsLst>
                  <a:gs pos="0">
                    <a:srgbClr val="FFFFFF"/>
                  </a:gs>
                  <a:gs pos="100000">
                    <a:srgbClr val="FFFFFF"/>
                  </a:gs>
                </a:gsLst>
                <a:lin ang="5400000" scaled="0"/>
              </a:gradFill>
              <a:ea typeface="Segoe UI" pitchFamily="34" charset="0"/>
              <a:cs typeface="Segoe UI" pitchFamily="34" charset="0"/>
            </a:endParaRPr>
          </a:p>
        </p:txBody>
      </p:sp>
      <p:sp>
        <p:nvSpPr>
          <p:cNvPr id="86" name="Rectangle 85"/>
          <p:cNvSpPr/>
          <p:nvPr/>
        </p:nvSpPr>
        <p:spPr bwMode="auto">
          <a:xfrm>
            <a:off x="0" y="5087360"/>
            <a:ext cx="12191377" cy="717140"/>
          </a:xfrm>
          <a:prstGeom prst="rect">
            <a:avLst/>
          </a:prstGeom>
          <a:solidFill>
            <a:schemeClr val="bg2"/>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err="1">
              <a:gradFill>
                <a:gsLst>
                  <a:gs pos="0">
                    <a:srgbClr val="FFFFFF"/>
                  </a:gs>
                  <a:gs pos="100000">
                    <a:srgbClr val="FFFFFF"/>
                  </a:gs>
                </a:gsLst>
                <a:lin ang="5400000" scaled="0"/>
              </a:gradFill>
              <a:ea typeface="Segoe UI" pitchFamily="34" charset="0"/>
              <a:cs typeface="Segoe UI" pitchFamily="34" charset="0"/>
            </a:endParaRPr>
          </a:p>
        </p:txBody>
      </p:sp>
      <p:sp>
        <p:nvSpPr>
          <p:cNvPr id="116" name="Rectangle 115"/>
          <p:cNvSpPr/>
          <p:nvPr/>
        </p:nvSpPr>
        <p:spPr bwMode="auto">
          <a:xfrm>
            <a:off x="0" y="2039548"/>
            <a:ext cx="12191377" cy="1479101"/>
          </a:xfrm>
          <a:prstGeom prst="rect">
            <a:avLst/>
          </a:prstGeom>
          <a:solidFill>
            <a:schemeClr val="bg2"/>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err="1">
              <a:gradFill>
                <a:gsLst>
                  <a:gs pos="0">
                    <a:srgbClr val="FFFFFF"/>
                  </a:gs>
                  <a:gs pos="100000">
                    <a:srgbClr val="FFFFFF"/>
                  </a:gs>
                </a:gsLst>
                <a:lin ang="5400000" scaled="0"/>
              </a:gradFill>
              <a:ea typeface="Segoe UI" pitchFamily="34" charset="0"/>
              <a:cs typeface="Segoe UI" pitchFamily="34" charset="0"/>
            </a:endParaRPr>
          </a:p>
        </p:txBody>
      </p:sp>
      <p:sp>
        <p:nvSpPr>
          <p:cNvPr id="158" name="Rectangle 157"/>
          <p:cNvSpPr/>
          <p:nvPr/>
        </p:nvSpPr>
        <p:spPr bwMode="auto">
          <a:xfrm>
            <a:off x="0" y="3563460"/>
            <a:ext cx="12191377" cy="717140"/>
          </a:xfrm>
          <a:prstGeom prst="rect">
            <a:avLst/>
          </a:prstGeom>
          <a:solidFill>
            <a:schemeClr val="bg2"/>
          </a:solidFill>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2061777"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2013</a:t>
            </a:r>
          </a:p>
        </p:txBody>
      </p:sp>
      <p:sp>
        <p:nvSpPr>
          <p:cNvPr id="164" name="Rectangle 163"/>
          <p:cNvSpPr/>
          <p:nvPr/>
        </p:nvSpPr>
        <p:spPr bwMode="auto">
          <a:xfrm>
            <a:off x="3470463"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2014</a:t>
            </a:r>
          </a:p>
        </p:txBody>
      </p:sp>
      <p:sp>
        <p:nvSpPr>
          <p:cNvPr id="165" name="Rectangle 164"/>
          <p:cNvSpPr/>
          <p:nvPr/>
        </p:nvSpPr>
        <p:spPr bwMode="auto">
          <a:xfrm>
            <a:off x="4879150"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2015</a:t>
            </a:r>
          </a:p>
        </p:txBody>
      </p:sp>
      <p:sp>
        <p:nvSpPr>
          <p:cNvPr id="166" name="Rectangle 165"/>
          <p:cNvSpPr/>
          <p:nvPr/>
        </p:nvSpPr>
        <p:spPr bwMode="auto">
          <a:xfrm>
            <a:off x="6287836"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2016</a:t>
            </a:r>
          </a:p>
        </p:txBody>
      </p:sp>
      <p:sp>
        <p:nvSpPr>
          <p:cNvPr id="172" name="Rectangle 171"/>
          <p:cNvSpPr/>
          <p:nvPr/>
        </p:nvSpPr>
        <p:spPr bwMode="auto">
          <a:xfrm>
            <a:off x="7696522"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2017</a:t>
            </a:r>
          </a:p>
        </p:txBody>
      </p:sp>
      <p:sp>
        <p:nvSpPr>
          <p:cNvPr id="173" name="Rectangle 172"/>
          <p:cNvSpPr/>
          <p:nvPr/>
        </p:nvSpPr>
        <p:spPr bwMode="auto">
          <a:xfrm>
            <a:off x="9105208" y="1456887"/>
            <a:ext cx="1362566"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2018</a:t>
            </a:r>
          </a:p>
        </p:txBody>
      </p:sp>
      <p:sp>
        <p:nvSpPr>
          <p:cNvPr id="174" name="Rectangle 173"/>
          <p:cNvSpPr/>
          <p:nvPr/>
        </p:nvSpPr>
        <p:spPr bwMode="auto">
          <a:xfrm>
            <a:off x="10513893" y="1456887"/>
            <a:ext cx="1408558" cy="5109566"/>
          </a:xfrm>
          <a:prstGeom prst="rect">
            <a:avLst/>
          </a:prstGeom>
          <a:noFill/>
          <a:ln w="6350">
            <a:solidFill>
              <a:schemeClr val="bg1">
                <a:lumMod val="8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2773">
              <a:lnSpc>
                <a:spcPct val="90000"/>
              </a:lnSpc>
            </a:pPr>
            <a:r>
              <a:rPr lang="en-US" sz="1568" b="1" kern="0">
                <a:ln w="18415" cmpd="sng">
                  <a:noFill/>
                  <a:prstDash val="solid"/>
                </a:ln>
                <a:gradFill>
                  <a:gsLst>
                    <a:gs pos="83929">
                      <a:schemeClr val="tx1"/>
                    </a:gs>
                    <a:gs pos="67857">
                      <a:schemeClr val="tx1"/>
                    </a:gs>
                  </a:gsLst>
                  <a:lin ang="5400000" scaled="0"/>
                </a:gradFill>
                <a:cs typeface="Segoe UI Semibold" panose="020B0702040204020203" pitchFamily="34" charset="0"/>
              </a:rPr>
              <a:t>2019</a:t>
            </a:r>
          </a:p>
        </p:txBody>
      </p:sp>
      <p:grpSp>
        <p:nvGrpSpPr>
          <p:cNvPr id="17" name="Group 16"/>
          <p:cNvGrpSpPr/>
          <p:nvPr/>
        </p:nvGrpSpPr>
        <p:grpSpPr>
          <a:xfrm>
            <a:off x="2061778" y="4340013"/>
            <a:ext cx="9860920" cy="687935"/>
            <a:chOff x="2103120" y="4426542"/>
            <a:chExt cx="10058652" cy="701730"/>
          </a:xfrm>
        </p:grpSpPr>
        <p:cxnSp>
          <p:nvCxnSpPr>
            <p:cNvPr id="121" name="Straight Connector 120"/>
            <p:cNvCxnSpPr/>
            <p:nvPr/>
          </p:nvCxnSpPr>
          <p:spPr>
            <a:xfrm>
              <a:off x="2103120" y="4777407"/>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5" name="Oval 124"/>
            <p:cNvSpPr/>
            <p:nvPr/>
          </p:nvSpPr>
          <p:spPr bwMode="auto">
            <a:xfrm>
              <a:off x="2735627"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24" name="Rectangle 23"/>
            <p:cNvSpPr/>
            <p:nvPr/>
          </p:nvSpPr>
          <p:spPr>
            <a:xfrm>
              <a:off x="2514333" y="4426542"/>
              <a:ext cx="567463"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GP 2013</a:t>
              </a:r>
            </a:p>
          </p:txBody>
        </p:sp>
        <p:sp>
          <p:nvSpPr>
            <p:cNvPr id="128" name="Oval 127"/>
            <p:cNvSpPr/>
            <p:nvPr/>
          </p:nvSpPr>
          <p:spPr bwMode="auto">
            <a:xfrm>
              <a:off x="3753256"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51" name="Rectangle 150"/>
            <p:cNvSpPr/>
            <p:nvPr/>
          </p:nvSpPr>
          <p:spPr>
            <a:xfrm>
              <a:off x="3426909" y="4777407"/>
              <a:ext cx="783869" cy="350865"/>
            </a:xfrm>
            <a:prstGeom prst="rect">
              <a:avLst/>
            </a:prstGeom>
          </p:spPr>
          <p:txBody>
            <a:bodyPr wrap="none" lIns="0" tIns="89642" rIns="0" bIns="89642">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GP 2013 R2</a:t>
              </a:r>
            </a:p>
          </p:txBody>
        </p:sp>
        <p:sp>
          <p:nvSpPr>
            <p:cNvPr id="131" name="Oval 130"/>
            <p:cNvSpPr/>
            <p:nvPr/>
          </p:nvSpPr>
          <p:spPr bwMode="auto">
            <a:xfrm>
              <a:off x="5609494"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34" name="Oval 133"/>
            <p:cNvSpPr/>
            <p:nvPr/>
          </p:nvSpPr>
          <p:spPr bwMode="auto">
            <a:xfrm>
              <a:off x="6741099"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77" name="Oval 76"/>
            <p:cNvSpPr/>
            <p:nvPr/>
          </p:nvSpPr>
          <p:spPr bwMode="auto">
            <a:xfrm>
              <a:off x="4591864"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3" name="TextBox 2"/>
            <p:cNvSpPr txBox="1"/>
            <p:nvPr/>
          </p:nvSpPr>
          <p:spPr>
            <a:xfrm>
              <a:off x="5279997" y="4777407"/>
              <a:ext cx="783869"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GP 2015 R2</a:t>
              </a:r>
            </a:p>
          </p:txBody>
        </p:sp>
        <p:sp>
          <p:nvSpPr>
            <p:cNvPr id="88" name="TextBox 87"/>
            <p:cNvSpPr txBox="1"/>
            <p:nvPr/>
          </p:nvSpPr>
          <p:spPr>
            <a:xfrm>
              <a:off x="6519805" y="4426542"/>
              <a:ext cx="567463"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GP 2016</a:t>
              </a:r>
            </a:p>
          </p:txBody>
        </p:sp>
        <p:sp>
          <p:nvSpPr>
            <p:cNvPr id="92" name="TextBox 91"/>
            <p:cNvSpPr txBox="1"/>
            <p:nvPr/>
          </p:nvSpPr>
          <p:spPr>
            <a:xfrm>
              <a:off x="7080462" y="4777407"/>
              <a:ext cx="742191"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GP2016 R2</a:t>
              </a:r>
            </a:p>
          </p:txBody>
        </p:sp>
        <p:sp>
          <p:nvSpPr>
            <p:cNvPr id="93" name="Rectangle 92"/>
            <p:cNvSpPr/>
            <p:nvPr/>
          </p:nvSpPr>
          <p:spPr>
            <a:xfrm>
              <a:off x="4374778" y="4426542"/>
              <a:ext cx="567463"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GP 2015</a:t>
              </a:r>
            </a:p>
          </p:txBody>
        </p:sp>
        <p:sp>
          <p:nvSpPr>
            <p:cNvPr id="108" name="Oval 107"/>
            <p:cNvSpPr/>
            <p:nvPr/>
          </p:nvSpPr>
          <p:spPr bwMode="auto">
            <a:xfrm>
              <a:off x="7389120" y="471497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46" name="TextBox 145"/>
            <p:cNvSpPr txBox="1"/>
            <p:nvPr/>
          </p:nvSpPr>
          <p:spPr>
            <a:xfrm>
              <a:off x="10402235" y="4426542"/>
              <a:ext cx="597920"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Ongoing</a:t>
              </a:r>
            </a:p>
          </p:txBody>
        </p:sp>
        <p:sp>
          <p:nvSpPr>
            <p:cNvPr id="148" name="TextBox 147"/>
            <p:cNvSpPr txBox="1"/>
            <p:nvPr/>
          </p:nvSpPr>
          <p:spPr>
            <a:xfrm>
              <a:off x="10245943" y="4777407"/>
              <a:ext cx="910506"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Development</a:t>
              </a:r>
            </a:p>
          </p:txBody>
        </p:sp>
      </p:grpSp>
      <p:grpSp>
        <p:nvGrpSpPr>
          <p:cNvPr id="16" name="Group 15"/>
          <p:cNvGrpSpPr/>
          <p:nvPr/>
        </p:nvGrpSpPr>
        <p:grpSpPr>
          <a:xfrm>
            <a:off x="2061778" y="5107544"/>
            <a:ext cx="9860920" cy="676773"/>
            <a:chOff x="2103120" y="5209464"/>
            <a:chExt cx="10058652" cy="690344"/>
          </a:xfrm>
        </p:grpSpPr>
        <p:cxnSp>
          <p:nvCxnSpPr>
            <p:cNvPr id="123" name="Straight Connector 122"/>
            <p:cNvCxnSpPr/>
            <p:nvPr/>
          </p:nvCxnSpPr>
          <p:spPr>
            <a:xfrm flipV="1">
              <a:off x="2103120" y="5554636"/>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7" name="Oval 126"/>
            <p:cNvSpPr/>
            <p:nvPr/>
          </p:nvSpPr>
          <p:spPr bwMode="auto">
            <a:xfrm>
              <a:off x="2735627"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30" name="Oval 129"/>
            <p:cNvSpPr/>
            <p:nvPr/>
          </p:nvSpPr>
          <p:spPr bwMode="auto">
            <a:xfrm>
              <a:off x="4172560"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33" name="Oval 132"/>
            <p:cNvSpPr/>
            <p:nvPr/>
          </p:nvSpPr>
          <p:spPr bwMode="auto">
            <a:xfrm>
              <a:off x="5609494"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36" name="Oval 135"/>
            <p:cNvSpPr/>
            <p:nvPr/>
          </p:nvSpPr>
          <p:spPr bwMode="auto">
            <a:xfrm>
              <a:off x="7046427" y="5492199"/>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97" name="Rectangle 96"/>
            <p:cNvSpPr/>
            <p:nvPr/>
          </p:nvSpPr>
          <p:spPr>
            <a:xfrm>
              <a:off x="2386894" y="5209464"/>
              <a:ext cx="822341"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SL 2011 SP2</a:t>
              </a:r>
            </a:p>
          </p:txBody>
        </p:sp>
        <p:sp>
          <p:nvSpPr>
            <p:cNvPr id="102" name="Rectangle 101"/>
            <p:cNvSpPr/>
            <p:nvPr/>
          </p:nvSpPr>
          <p:spPr>
            <a:xfrm>
              <a:off x="3970502" y="5548943"/>
              <a:ext cx="528991" cy="350865"/>
            </a:xfrm>
            <a:prstGeom prst="rect">
              <a:avLst/>
            </a:prstGeom>
          </p:spPr>
          <p:txBody>
            <a:bodyPr wrap="none" lIns="0" tIns="89642" rIns="0" bIns="89642">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SL 2015</a:t>
              </a:r>
            </a:p>
          </p:txBody>
        </p:sp>
        <p:sp>
          <p:nvSpPr>
            <p:cNvPr id="104" name="Rectangle 103"/>
            <p:cNvSpPr/>
            <p:nvPr/>
          </p:nvSpPr>
          <p:spPr>
            <a:xfrm>
              <a:off x="5244730" y="5209464"/>
              <a:ext cx="854401"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SL 2015 CU1</a:t>
              </a:r>
            </a:p>
          </p:txBody>
        </p:sp>
        <p:sp>
          <p:nvSpPr>
            <p:cNvPr id="107" name="Rectangle 106"/>
            <p:cNvSpPr/>
            <p:nvPr/>
          </p:nvSpPr>
          <p:spPr>
            <a:xfrm>
              <a:off x="6681663" y="5548943"/>
              <a:ext cx="854401" cy="350865"/>
            </a:xfrm>
            <a:prstGeom prst="rect">
              <a:avLst/>
            </a:prstGeom>
          </p:spPr>
          <p:txBody>
            <a:bodyPr wrap="none" lIns="0" tIns="89642" rIns="0" bIns="89642">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SL 2015 CU2</a:t>
              </a:r>
            </a:p>
          </p:txBody>
        </p:sp>
        <p:sp>
          <p:nvSpPr>
            <p:cNvPr id="159" name="TextBox 158"/>
            <p:cNvSpPr txBox="1"/>
            <p:nvPr/>
          </p:nvSpPr>
          <p:spPr>
            <a:xfrm>
              <a:off x="10402235" y="5209464"/>
              <a:ext cx="597920"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Ongoing</a:t>
              </a:r>
            </a:p>
          </p:txBody>
        </p:sp>
        <p:sp>
          <p:nvSpPr>
            <p:cNvPr id="161" name="TextBox 160"/>
            <p:cNvSpPr txBox="1"/>
            <p:nvPr/>
          </p:nvSpPr>
          <p:spPr>
            <a:xfrm>
              <a:off x="10245943" y="5548943"/>
              <a:ext cx="910506"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Development</a:t>
              </a:r>
            </a:p>
          </p:txBody>
        </p:sp>
      </p:grpSp>
      <p:grpSp>
        <p:nvGrpSpPr>
          <p:cNvPr id="15" name="Group 14"/>
          <p:cNvGrpSpPr/>
          <p:nvPr/>
        </p:nvGrpSpPr>
        <p:grpSpPr>
          <a:xfrm>
            <a:off x="2061778" y="5863915"/>
            <a:ext cx="9860920" cy="687935"/>
            <a:chOff x="2103120" y="5981002"/>
            <a:chExt cx="10058652" cy="701730"/>
          </a:xfrm>
        </p:grpSpPr>
        <p:cxnSp>
          <p:nvCxnSpPr>
            <p:cNvPr id="122" name="Straight Connector 121"/>
            <p:cNvCxnSpPr/>
            <p:nvPr/>
          </p:nvCxnSpPr>
          <p:spPr>
            <a:xfrm>
              <a:off x="2103120" y="6331867"/>
              <a:ext cx="10058652"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26" name="Oval 125"/>
            <p:cNvSpPr/>
            <p:nvPr/>
          </p:nvSpPr>
          <p:spPr bwMode="auto">
            <a:xfrm>
              <a:off x="2735627"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29" name="Oval 128"/>
            <p:cNvSpPr/>
            <p:nvPr/>
          </p:nvSpPr>
          <p:spPr bwMode="auto">
            <a:xfrm>
              <a:off x="4172560"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52" name="Rectangle 151"/>
            <p:cNvSpPr/>
            <p:nvPr/>
          </p:nvSpPr>
          <p:spPr>
            <a:xfrm>
              <a:off x="3891955" y="6331867"/>
              <a:ext cx="686085" cy="350865"/>
            </a:xfrm>
            <a:prstGeom prst="rect">
              <a:avLst/>
            </a:prstGeom>
          </p:spPr>
          <p:txBody>
            <a:bodyPr wrap="none" lIns="0" tIns="89642" rIns="0" bIns="89642">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NAV 2015</a:t>
              </a:r>
            </a:p>
          </p:txBody>
        </p:sp>
        <p:sp>
          <p:nvSpPr>
            <p:cNvPr id="132" name="Oval 131"/>
            <p:cNvSpPr/>
            <p:nvPr/>
          </p:nvSpPr>
          <p:spPr bwMode="auto">
            <a:xfrm>
              <a:off x="5609494"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53" name="Rectangle 152"/>
            <p:cNvSpPr/>
            <p:nvPr/>
          </p:nvSpPr>
          <p:spPr>
            <a:xfrm>
              <a:off x="5328889" y="5981002"/>
              <a:ext cx="686085"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NAV 2016</a:t>
              </a:r>
            </a:p>
          </p:txBody>
        </p:sp>
        <p:sp>
          <p:nvSpPr>
            <p:cNvPr id="135" name="Oval 134"/>
            <p:cNvSpPr/>
            <p:nvPr/>
          </p:nvSpPr>
          <p:spPr bwMode="auto">
            <a:xfrm>
              <a:off x="7046427" y="6269430"/>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54" name="Rectangle 153"/>
            <p:cNvSpPr/>
            <p:nvPr/>
          </p:nvSpPr>
          <p:spPr>
            <a:xfrm>
              <a:off x="6765821" y="6331867"/>
              <a:ext cx="686085" cy="350865"/>
            </a:xfrm>
            <a:prstGeom prst="rect">
              <a:avLst/>
            </a:prstGeom>
          </p:spPr>
          <p:txBody>
            <a:bodyPr wrap="none" lIns="0" tIns="89642" rIns="0" bIns="89642">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NAV 2017</a:t>
              </a:r>
            </a:p>
          </p:txBody>
        </p:sp>
        <p:sp>
          <p:nvSpPr>
            <p:cNvPr id="76" name="Rectangle 75"/>
            <p:cNvSpPr/>
            <p:nvPr/>
          </p:nvSpPr>
          <p:spPr>
            <a:xfrm>
              <a:off x="2346818" y="5981002"/>
              <a:ext cx="902491"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NAV 2013 R2</a:t>
              </a:r>
            </a:p>
          </p:txBody>
        </p:sp>
        <p:sp>
          <p:nvSpPr>
            <p:cNvPr id="162" name="TextBox 161"/>
            <p:cNvSpPr txBox="1"/>
            <p:nvPr/>
          </p:nvSpPr>
          <p:spPr>
            <a:xfrm>
              <a:off x="10402235" y="5981002"/>
              <a:ext cx="597920"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Ongoing</a:t>
              </a:r>
            </a:p>
          </p:txBody>
        </p:sp>
        <p:sp>
          <p:nvSpPr>
            <p:cNvPr id="163" name="TextBox 162"/>
            <p:cNvSpPr txBox="1"/>
            <p:nvPr/>
          </p:nvSpPr>
          <p:spPr>
            <a:xfrm>
              <a:off x="10245943" y="6331867"/>
              <a:ext cx="910506"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Development</a:t>
              </a:r>
            </a:p>
          </p:txBody>
        </p:sp>
      </p:grpSp>
      <p:grpSp>
        <p:nvGrpSpPr>
          <p:cNvPr id="18" name="Group 17"/>
          <p:cNvGrpSpPr/>
          <p:nvPr/>
        </p:nvGrpSpPr>
        <p:grpSpPr>
          <a:xfrm>
            <a:off x="5964160" y="3563460"/>
            <a:ext cx="5958538" cy="717140"/>
            <a:chOff x="6083753" y="3634418"/>
            <a:chExt cx="6078019" cy="731520"/>
          </a:xfrm>
        </p:grpSpPr>
        <p:cxnSp>
          <p:nvCxnSpPr>
            <p:cNvPr id="30" name="Straight Connector 29"/>
            <p:cNvCxnSpPr>
              <a:stCxn id="120" idx="3"/>
            </p:cNvCxnSpPr>
            <p:nvPr/>
          </p:nvCxnSpPr>
          <p:spPr>
            <a:xfrm>
              <a:off x="9240741" y="4000178"/>
              <a:ext cx="2921031"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0402235" y="3649313"/>
              <a:ext cx="597920" cy="350865"/>
            </a:xfrm>
            <a:prstGeom prst="rect">
              <a:avLst/>
            </a:prstGeom>
          </p:spPr>
          <p:txBody>
            <a:bodyPr wrap="none" lIns="0" tIns="89642" rIns="0" bIns="89642" anchor="b" anchorCtr="0">
              <a:spAutoFit/>
            </a:bodyPr>
            <a:lstStyle>
              <a:defPPr>
                <a:defRPr lang="en-US"/>
              </a:defPPr>
              <a:lvl1pPr algn="ctr" defTabSz="914049">
                <a:lnSpc>
                  <a:spcPct val="90000"/>
                </a:lnSpc>
                <a:defRPr sz="1200" b="0" kern="0">
                  <a:gradFill>
                    <a:gsLst>
                      <a:gs pos="46429">
                        <a:schemeClr val="tx1"/>
                      </a:gs>
                      <a:gs pos="74000">
                        <a:schemeClr val="tx1"/>
                      </a:gs>
                    </a:gsLst>
                    <a:lin ang="5400000" scaled="1"/>
                  </a:gradFill>
                  <a:cs typeface="Segoe UI Semilight" panose="020B0402040204020203" pitchFamily="34" charset="0"/>
                </a:defRPr>
              </a:lvl1pPr>
            </a:lstStyle>
            <a:p>
              <a:pPr defTabSz="896042"/>
              <a:r>
                <a:rPr lang="en-GB" sz="1176"/>
                <a:t>Ongoing</a:t>
              </a:r>
            </a:p>
          </p:txBody>
        </p:sp>
        <p:cxnSp>
          <p:nvCxnSpPr>
            <p:cNvPr id="138" name="Straight Connector 137"/>
            <p:cNvCxnSpPr/>
            <p:nvPr/>
          </p:nvCxnSpPr>
          <p:spPr>
            <a:xfrm>
              <a:off x="6751997" y="4000178"/>
              <a:ext cx="415298" cy="0"/>
            </a:xfrm>
            <a:prstGeom prst="line">
              <a:avLst/>
            </a:prstGeom>
            <a:ln w="12700" cap="sq">
              <a:solidFill>
                <a:schemeClr val="tx2"/>
              </a:solidFill>
              <a:miter lim="800000"/>
              <a:headEnd type="none" w="med" len="med"/>
              <a:tailEnd type="none" w="lg" len="sm"/>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6083753" y="3649313"/>
              <a:ext cx="969817"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Public Preview</a:t>
              </a:r>
            </a:p>
          </p:txBody>
        </p:sp>
        <p:sp>
          <p:nvSpPr>
            <p:cNvPr id="143" name="TextBox 142"/>
            <p:cNvSpPr txBox="1"/>
            <p:nvPr/>
          </p:nvSpPr>
          <p:spPr>
            <a:xfrm>
              <a:off x="10245943" y="4000178"/>
              <a:ext cx="910506" cy="350865"/>
            </a:xfrm>
            <a:prstGeom prst="rect">
              <a:avLst/>
            </a:prstGeom>
          </p:spPr>
          <p:txBody>
            <a:bodyPr wrap="none" lIns="0" tIns="89642" rIns="0" bIns="89642">
              <a:spAutoFit/>
            </a:bodyPr>
            <a:lstStyle>
              <a:defPPr>
                <a:defRPr lang="en-US"/>
              </a:defPPr>
              <a:lvl1pPr algn="ctr" defTabSz="914049">
                <a:lnSpc>
                  <a:spcPct val="90000"/>
                </a:lnSpc>
                <a:defRPr sz="1200" b="0" kern="0">
                  <a:gradFill>
                    <a:gsLst>
                      <a:gs pos="46429">
                        <a:schemeClr val="tx1"/>
                      </a:gs>
                      <a:gs pos="74000">
                        <a:schemeClr val="tx1"/>
                      </a:gs>
                    </a:gsLst>
                    <a:lin ang="5400000" scaled="1"/>
                  </a:gradFill>
                  <a:cs typeface="Segoe UI Semilight" panose="020B0402040204020203" pitchFamily="34" charset="0"/>
                </a:defRPr>
              </a:lvl1pPr>
            </a:lstStyle>
            <a:p>
              <a:pPr defTabSz="896042"/>
              <a:r>
                <a:rPr lang="en-GB" sz="1176"/>
                <a:t>Development</a:t>
              </a:r>
            </a:p>
          </p:txBody>
        </p:sp>
        <p:sp>
          <p:nvSpPr>
            <p:cNvPr id="150" name="Oval 149"/>
            <p:cNvSpPr/>
            <p:nvPr/>
          </p:nvSpPr>
          <p:spPr bwMode="auto">
            <a:xfrm>
              <a:off x="6627123" y="3937741"/>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20" name="Rectangle 119"/>
            <p:cNvSpPr/>
            <p:nvPr/>
          </p:nvSpPr>
          <p:spPr>
            <a:xfrm>
              <a:off x="7229061" y="3634418"/>
              <a:ext cx="201168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285" tIns="143428" rIns="89642" bIns="143428" rtlCol="0" anchor="ctr" anchorCtr="0"/>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365 – Business edition</a:t>
              </a:r>
            </a:p>
          </p:txBody>
        </p:sp>
        <p:sp>
          <p:nvSpPr>
            <p:cNvPr id="149" name="Oval 148"/>
            <p:cNvSpPr/>
            <p:nvPr/>
          </p:nvSpPr>
          <p:spPr bwMode="auto">
            <a:xfrm>
              <a:off x="7165231" y="3937741"/>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grpSp>
      <p:grpSp>
        <p:nvGrpSpPr>
          <p:cNvPr id="19" name="Group 18"/>
          <p:cNvGrpSpPr/>
          <p:nvPr/>
        </p:nvGrpSpPr>
        <p:grpSpPr>
          <a:xfrm>
            <a:off x="2061778" y="2039548"/>
            <a:ext cx="9860920" cy="1479101"/>
            <a:chOff x="2103120" y="2079949"/>
            <a:chExt cx="10058652" cy="1508760"/>
          </a:xfrm>
        </p:grpSpPr>
        <p:sp>
          <p:nvSpPr>
            <p:cNvPr id="137" name="Rectangle 136"/>
            <p:cNvSpPr/>
            <p:nvPr/>
          </p:nvSpPr>
          <p:spPr bwMode="auto">
            <a:xfrm>
              <a:off x="2103120" y="2811469"/>
              <a:ext cx="1389888" cy="45720"/>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a:gradFill>
                  <a:gsLst>
                    <a:gs pos="0">
                      <a:srgbClr val="FFFFFF"/>
                    </a:gs>
                    <a:gs pos="100000">
                      <a:srgbClr val="FFFFFF"/>
                    </a:gs>
                  </a:gsLst>
                  <a:lin ang="5400000" scaled="0"/>
                </a:gradFill>
                <a:ea typeface="Segoe UI" pitchFamily="34" charset="0"/>
                <a:cs typeface="Segoe UI" pitchFamily="34" charset="0"/>
              </a:endParaRPr>
            </a:p>
          </p:txBody>
        </p:sp>
        <p:sp>
          <p:nvSpPr>
            <p:cNvPr id="139" name="Rectangle 138"/>
            <p:cNvSpPr/>
            <p:nvPr/>
          </p:nvSpPr>
          <p:spPr bwMode="auto">
            <a:xfrm>
              <a:off x="3540053" y="2811469"/>
              <a:ext cx="1389888" cy="45720"/>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a:gradFill>
                  <a:gsLst>
                    <a:gs pos="0">
                      <a:srgbClr val="FFFFFF"/>
                    </a:gs>
                    <a:gs pos="100000">
                      <a:srgbClr val="FFFFFF"/>
                    </a:gs>
                  </a:gsLst>
                  <a:lin ang="5400000" scaled="0"/>
                </a:gradFill>
                <a:ea typeface="Segoe UI" pitchFamily="34" charset="0"/>
                <a:cs typeface="Segoe UI" pitchFamily="34" charset="0"/>
              </a:endParaRPr>
            </a:p>
          </p:txBody>
        </p:sp>
        <p:sp>
          <p:nvSpPr>
            <p:cNvPr id="140" name="Rectangle 139"/>
            <p:cNvSpPr/>
            <p:nvPr/>
          </p:nvSpPr>
          <p:spPr bwMode="auto">
            <a:xfrm>
              <a:off x="4976987" y="2811469"/>
              <a:ext cx="1389888" cy="45720"/>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a:gradFill>
                  <a:gsLst>
                    <a:gs pos="0">
                      <a:srgbClr val="FFFFFF"/>
                    </a:gs>
                    <a:gs pos="100000">
                      <a:srgbClr val="FFFFFF"/>
                    </a:gs>
                  </a:gsLst>
                  <a:lin ang="5400000" scaled="0"/>
                </a:gradFill>
                <a:ea typeface="Segoe UI" pitchFamily="34" charset="0"/>
                <a:cs typeface="Segoe UI" pitchFamily="34" charset="0"/>
              </a:endParaRPr>
            </a:p>
          </p:txBody>
        </p:sp>
        <p:cxnSp>
          <p:nvCxnSpPr>
            <p:cNvPr id="144" name="Straight Connector 143"/>
            <p:cNvCxnSpPr/>
            <p:nvPr/>
          </p:nvCxnSpPr>
          <p:spPr>
            <a:xfrm>
              <a:off x="2103482" y="2445709"/>
              <a:ext cx="5120640" cy="0"/>
            </a:xfrm>
            <a:prstGeom prst="line">
              <a:avLst/>
            </a:prstGeom>
            <a:ln w="12700" cap="sq">
              <a:solidFill>
                <a:schemeClr val="tx2"/>
              </a:solidFill>
              <a:miter lim="800000"/>
              <a:headEnd type="none" w="med" len="med"/>
              <a:tailEnd type="none" w="lg" len="sm"/>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2103482" y="3222949"/>
              <a:ext cx="5120640" cy="0"/>
            </a:xfrm>
            <a:prstGeom prst="line">
              <a:avLst/>
            </a:prstGeom>
            <a:ln w="12700" cap="sq">
              <a:solidFill>
                <a:schemeClr val="tx2"/>
              </a:solidFill>
              <a:miter lim="800000"/>
              <a:headEnd type="none" w="med" len="med"/>
              <a:tailEnd type="none" w="lg" len="sm"/>
            </a:ln>
          </p:spPr>
          <p:style>
            <a:lnRef idx="1">
              <a:schemeClr val="accent1"/>
            </a:lnRef>
            <a:fillRef idx="0">
              <a:schemeClr val="accent1"/>
            </a:fillRef>
            <a:effectRef idx="0">
              <a:schemeClr val="accent1"/>
            </a:effectRef>
            <a:fontRef idx="minor">
              <a:schemeClr val="tx1"/>
            </a:fontRef>
          </p:style>
        </p:cxnSp>
        <p:sp>
          <p:nvSpPr>
            <p:cNvPr id="147" name="Rectangle 146"/>
            <p:cNvSpPr/>
            <p:nvPr/>
          </p:nvSpPr>
          <p:spPr bwMode="auto">
            <a:xfrm>
              <a:off x="6413920" y="2811469"/>
              <a:ext cx="810202" cy="45720"/>
            </a:xfrm>
            <a:prstGeom prst="rect">
              <a:avLst/>
            </a:prstGeom>
            <a:solidFill>
              <a:srgbClr val="F8F8F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3" rIns="182828" bIns="146263"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pPr>
              <a:endParaRPr lang="en-GB" sz="2400" kern="0">
                <a:gradFill>
                  <a:gsLst>
                    <a:gs pos="0">
                      <a:srgbClr val="FFFFFF"/>
                    </a:gs>
                    <a:gs pos="100000">
                      <a:srgbClr val="FFFFFF"/>
                    </a:gs>
                  </a:gsLst>
                  <a:lin ang="5400000" scaled="0"/>
                </a:gradFill>
                <a:ea typeface="Segoe UI" pitchFamily="34" charset="0"/>
                <a:cs typeface="Segoe UI" pitchFamily="34" charset="0"/>
              </a:endParaRPr>
            </a:p>
          </p:txBody>
        </p:sp>
        <p:cxnSp>
          <p:nvCxnSpPr>
            <p:cNvPr id="156" name="Straight Connector 155"/>
            <p:cNvCxnSpPr/>
            <p:nvPr/>
          </p:nvCxnSpPr>
          <p:spPr>
            <a:xfrm>
              <a:off x="9240741" y="2834329"/>
              <a:ext cx="2921031" cy="0"/>
            </a:xfrm>
            <a:prstGeom prst="line">
              <a:avLst/>
            </a:prstGeom>
            <a:ln w="12700" cap="sq">
              <a:solidFill>
                <a:schemeClr val="tx2"/>
              </a:solidFill>
              <a:miter lim="800000"/>
              <a:headEnd type="none" w="med" len="med"/>
              <a:tailEnd type="arrow" w="lg" len="sm"/>
            </a:ln>
          </p:spPr>
          <p:style>
            <a:lnRef idx="1">
              <a:schemeClr val="accent1"/>
            </a:lnRef>
            <a:fillRef idx="0">
              <a:schemeClr val="accent1"/>
            </a:fillRef>
            <a:effectRef idx="0">
              <a:schemeClr val="accent1"/>
            </a:effectRef>
            <a:fontRef idx="minor">
              <a:schemeClr val="tx1"/>
            </a:fontRef>
          </p:style>
        </p:cxnSp>
        <p:sp>
          <p:nvSpPr>
            <p:cNvPr id="157" name="TextBox 156"/>
            <p:cNvSpPr txBox="1"/>
            <p:nvPr/>
          </p:nvSpPr>
          <p:spPr>
            <a:xfrm>
              <a:off x="10402235" y="2483464"/>
              <a:ext cx="597920" cy="350865"/>
            </a:xfrm>
            <a:prstGeom prst="rect">
              <a:avLst/>
            </a:prstGeom>
          </p:spPr>
          <p:txBody>
            <a:bodyPr wrap="none" lIns="0" tIns="89642" rIns="0" bIns="89642" anchor="b" anchorCtr="0">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Ongoing</a:t>
              </a:r>
            </a:p>
          </p:txBody>
        </p:sp>
        <p:sp>
          <p:nvSpPr>
            <p:cNvPr id="167" name="Oval 166"/>
            <p:cNvSpPr/>
            <p:nvPr/>
          </p:nvSpPr>
          <p:spPr bwMode="auto">
            <a:xfrm>
              <a:off x="3154931"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68" name="Oval 167"/>
            <p:cNvSpPr/>
            <p:nvPr/>
          </p:nvSpPr>
          <p:spPr bwMode="auto">
            <a:xfrm>
              <a:off x="2316323"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80" name="Oval 179"/>
            <p:cNvSpPr/>
            <p:nvPr/>
          </p:nvSpPr>
          <p:spPr bwMode="auto">
            <a:xfrm>
              <a:off x="5424724" y="316051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82" name="Oval 181"/>
            <p:cNvSpPr/>
            <p:nvPr/>
          </p:nvSpPr>
          <p:spPr bwMode="auto">
            <a:xfrm>
              <a:off x="2550857" y="316051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00" name="Oval 99"/>
            <p:cNvSpPr/>
            <p:nvPr/>
          </p:nvSpPr>
          <p:spPr bwMode="auto">
            <a:xfrm>
              <a:off x="6627123" y="316051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06" name="Rectangle 105"/>
            <p:cNvSpPr/>
            <p:nvPr/>
          </p:nvSpPr>
          <p:spPr>
            <a:xfrm>
              <a:off x="2222162" y="2872084"/>
              <a:ext cx="782265"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AX 2012 R2</a:t>
              </a:r>
            </a:p>
          </p:txBody>
        </p:sp>
        <p:sp>
          <p:nvSpPr>
            <p:cNvPr id="111" name="Rectangle 110"/>
            <p:cNvSpPr/>
            <p:nvPr/>
          </p:nvSpPr>
          <p:spPr>
            <a:xfrm>
              <a:off x="5096029" y="2872084"/>
              <a:ext cx="782265"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AX 2012 R3</a:t>
              </a:r>
            </a:p>
          </p:txBody>
        </p:sp>
        <p:sp>
          <p:nvSpPr>
            <p:cNvPr id="115" name="Rectangle 114"/>
            <p:cNvSpPr/>
            <p:nvPr/>
          </p:nvSpPr>
          <p:spPr>
            <a:xfrm>
              <a:off x="6471439" y="2872084"/>
              <a:ext cx="431207" cy="350865"/>
            </a:xfrm>
            <a:prstGeom prst="rect">
              <a:avLst/>
            </a:prstGeom>
          </p:spPr>
          <p:txBody>
            <a:bodyPr wrap="none" lIns="0" tIns="89642" rIns="0" bIns="89642" anchor="b" anchorCtr="0">
              <a:spAutoFit/>
            </a:bodyPr>
            <a:lstStyle/>
            <a:p>
              <a:pPr algn="ctr" defTabSz="896042">
                <a:lnSpc>
                  <a:spcPct val="90000"/>
                </a:lnSpc>
              </a:pPr>
              <a:r>
                <a:rPr lang="en-GB" sz="1176" kern="0">
                  <a:gradFill>
                    <a:gsLst>
                      <a:gs pos="46429">
                        <a:schemeClr val="tx1"/>
                      </a:gs>
                      <a:gs pos="74000">
                        <a:schemeClr val="tx1"/>
                      </a:gs>
                    </a:gsLst>
                    <a:lin ang="5400000" scaled="1"/>
                  </a:gradFill>
                  <a:cs typeface="Segoe UI Semilight" panose="020B0402040204020203" pitchFamily="34" charset="0"/>
                </a:rPr>
                <a:t>AX “7”</a:t>
              </a:r>
            </a:p>
          </p:txBody>
        </p:sp>
        <p:sp>
          <p:nvSpPr>
            <p:cNvPr id="142" name="TextBox 141"/>
            <p:cNvSpPr txBox="1"/>
            <p:nvPr/>
          </p:nvSpPr>
          <p:spPr>
            <a:xfrm>
              <a:off x="10245943" y="2834329"/>
              <a:ext cx="910506" cy="350865"/>
            </a:xfrm>
            <a:prstGeom prst="rect">
              <a:avLst/>
            </a:prstGeom>
          </p:spPr>
          <p:txBody>
            <a:bodyPr wrap="none" lIns="0" tIns="89642" rIns="0" bIns="89642">
              <a:spAutoFit/>
            </a:bodyPr>
            <a:lstStyle>
              <a:defPPr>
                <a:defRPr lang="en-US"/>
              </a:defPPr>
              <a:lvl1pPr algn="ctr" defTabSz="914049">
                <a:lnSpc>
                  <a:spcPct val="90000"/>
                </a:lnSpc>
                <a:defRPr sz="1400" b="1" kern="0">
                  <a:gradFill>
                    <a:gsLst>
                      <a:gs pos="46429">
                        <a:schemeClr val="tx1"/>
                      </a:gs>
                      <a:gs pos="74000">
                        <a:schemeClr val="tx1"/>
                      </a:gs>
                    </a:gsLst>
                    <a:lin ang="5400000" scaled="1"/>
                  </a:gradFill>
                  <a:latin typeface="Segoe UI Semilight" panose="020B0402040204020203" pitchFamily="34" charset="0"/>
                  <a:cs typeface="Segoe UI Semilight" panose="020B0402040204020203" pitchFamily="34" charset="0"/>
                </a:defRPr>
              </a:lvl1pPr>
            </a:lstStyle>
            <a:p>
              <a:pPr defTabSz="896042"/>
              <a:r>
                <a:rPr lang="en-GB" sz="1176" b="0">
                  <a:latin typeface="+mn-lt"/>
                </a:rPr>
                <a:t>Development</a:t>
              </a:r>
            </a:p>
          </p:txBody>
        </p:sp>
        <p:sp>
          <p:nvSpPr>
            <p:cNvPr id="186" name="Oval 185"/>
            <p:cNvSpPr/>
            <p:nvPr/>
          </p:nvSpPr>
          <p:spPr bwMode="auto">
            <a:xfrm>
              <a:off x="4591864"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87" name="Oval 186"/>
            <p:cNvSpPr/>
            <p:nvPr/>
          </p:nvSpPr>
          <p:spPr bwMode="auto">
            <a:xfrm>
              <a:off x="3753256"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89" name="Oval 188"/>
            <p:cNvSpPr/>
            <p:nvPr/>
          </p:nvSpPr>
          <p:spPr bwMode="auto">
            <a:xfrm>
              <a:off x="6028798"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90" name="Oval 189"/>
            <p:cNvSpPr/>
            <p:nvPr/>
          </p:nvSpPr>
          <p:spPr bwMode="auto">
            <a:xfrm>
              <a:off x="5190190"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93" name="Oval 192"/>
            <p:cNvSpPr/>
            <p:nvPr/>
          </p:nvSpPr>
          <p:spPr bwMode="auto">
            <a:xfrm>
              <a:off x="6627123"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55" name="Rectangle 154"/>
            <p:cNvSpPr/>
            <p:nvPr/>
          </p:nvSpPr>
          <p:spPr>
            <a:xfrm>
              <a:off x="7229061" y="2079949"/>
              <a:ext cx="2011680" cy="1508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285" tIns="143428" rIns="179285" bIns="143428" rtlCol="0" anchor="ctr" anchorCtr="0"/>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a:t>
              </a:r>
              <a:b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b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Dynamics 365 –</a:t>
              </a:r>
            </a:p>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Enterprise edition</a:t>
              </a:r>
            </a:p>
          </p:txBody>
        </p:sp>
        <p:sp>
          <p:nvSpPr>
            <p:cNvPr id="181" name="Oval 180"/>
            <p:cNvSpPr/>
            <p:nvPr/>
          </p:nvSpPr>
          <p:spPr bwMode="auto">
            <a:xfrm>
              <a:off x="7165231" y="316051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sp>
          <p:nvSpPr>
            <p:cNvPr id="192" name="Oval 191"/>
            <p:cNvSpPr/>
            <p:nvPr/>
          </p:nvSpPr>
          <p:spPr bwMode="auto">
            <a:xfrm>
              <a:off x="7168035" y="2383272"/>
              <a:ext cx="124874" cy="124874"/>
            </a:xfrm>
            <a:prstGeom prst="ellipse">
              <a:avLst/>
            </a:prstGeom>
            <a:solidFill>
              <a:schemeClr val="tx2"/>
            </a:solidFill>
            <a:ln w="25400">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21731" tIns="60865" rIns="121731" bIns="60865" numCol="1" rtlCol="0" anchor="ctr" anchorCtr="0" compatLnSpc="1">
              <a:prstTxWarp prst="textNoShape">
                <a:avLst/>
              </a:prstTxWarp>
            </a:bodyPr>
            <a:lstStyle/>
            <a:p>
              <a:pPr algn="ctr" defTabSz="912508" fontAlgn="base">
                <a:lnSpc>
                  <a:spcPct val="90000"/>
                </a:lnSpc>
                <a:spcBef>
                  <a:spcPct val="0"/>
                </a:spcBef>
                <a:spcAft>
                  <a:spcPct val="0"/>
                </a:spcAft>
              </a:pPr>
              <a:endParaRPr lang="en-US" sz="2263" kern="0">
                <a:solidFill>
                  <a:srgbClr val="FFFFFF"/>
                </a:solidFill>
                <a:latin typeface="Segoe UI Light"/>
              </a:endParaRPr>
            </a:p>
          </p:txBody>
        </p:sp>
      </p:grpSp>
      <p:sp>
        <p:nvSpPr>
          <p:cNvPr id="117" name="Rectangle 116"/>
          <p:cNvSpPr/>
          <p:nvPr/>
        </p:nvSpPr>
        <p:spPr>
          <a:xfrm>
            <a:off x="1" y="4325410"/>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GP</a:t>
            </a:r>
          </a:p>
        </p:txBody>
      </p:sp>
      <p:sp>
        <p:nvSpPr>
          <p:cNvPr id="118" name="Rectangle 117"/>
          <p:cNvSpPr/>
          <p:nvPr/>
        </p:nvSpPr>
        <p:spPr>
          <a:xfrm>
            <a:off x="1" y="5849313"/>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NAV</a:t>
            </a:r>
          </a:p>
        </p:txBody>
      </p:sp>
      <p:sp>
        <p:nvSpPr>
          <p:cNvPr id="119" name="Rectangle 118"/>
          <p:cNvSpPr/>
          <p:nvPr/>
        </p:nvSpPr>
        <p:spPr>
          <a:xfrm>
            <a:off x="1" y="5087360"/>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SL</a:t>
            </a:r>
          </a:p>
        </p:txBody>
      </p:sp>
      <p:sp>
        <p:nvSpPr>
          <p:cNvPr id="95" name="Rectangle 94"/>
          <p:cNvSpPr/>
          <p:nvPr/>
        </p:nvSpPr>
        <p:spPr>
          <a:xfrm>
            <a:off x="1" y="2039548"/>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CRM</a:t>
            </a:r>
          </a:p>
        </p:txBody>
      </p:sp>
      <p:sp>
        <p:nvSpPr>
          <p:cNvPr id="98" name="Rectangle 97"/>
          <p:cNvSpPr/>
          <p:nvPr/>
        </p:nvSpPr>
        <p:spPr>
          <a:xfrm>
            <a:off x="1" y="2801509"/>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Microsoft Dynamics AX</a:t>
            </a:r>
          </a:p>
        </p:txBody>
      </p:sp>
      <p:sp>
        <p:nvSpPr>
          <p:cNvPr id="124" name="Rectangle 123"/>
          <p:cNvSpPr/>
          <p:nvPr/>
        </p:nvSpPr>
        <p:spPr>
          <a:xfrm>
            <a:off x="1" y="3563460"/>
            <a:ext cx="2061777" cy="717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48212" rIns="448212" rtlCol="0" anchor="ctr"/>
          <a:lstStyle/>
          <a:p>
            <a:pPr defTabSz="896042">
              <a:lnSpc>
                <a:spcPct val="90000"/>
              </a:lnSpc>
            </a:pP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“Project </a:t>
            </a:r>
            <a:b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br>
            <a:r>
              <a:rPr lang="en-GB" sz="1372" b="1" kern="0">
                <a:gradFill>
                  <a:gsLst>
                    <a:gs pos="16071">
                      <a:schemeClr val="bg1"/>
                    </a:gs>
                    <a:gs pos="33036">
                      <a:schemeClr val="bg1"/>
                    </a:gs>
                  </a:gsLst>
                  <a:lin ang="5400000" scaled="1"/>
                </a:gradFill>
                <a:latin typeface="Segoe UI Semilight" panose="020B0402040204020203" pitchFamily="34" charset="0"/>
                <a:cs typeface="Segoe UI Semilight" panose="020B0402040204020203" pitchFamily="34" charset="0"/>
              </a:rPr>
              <a:t>Madeira”</a:t>
            </a:r>
          </a:p>
        </p:txBody>
      </p:sp>
      <p:sp>
        <p:nvSpPr>
          <p:cNvPr id="101" name="Title 9"/>
          <p:cNvSpPr>
            <a:spLocks noGrp="1"/>
          </p:cNvSpPr>
          <p:nvPr>
            <p:ph type="title"/>
          </p:nvPr>
        </p:nvSpPr>
        <p:spPr>
          <a:xfrm>
            <a:off x="299915" y="289956"/>
            <a:ext cx="11655840" cy="899537"/>
          </a:xfrm>
        </p:spPr>
        <p:txBody>
          <a:bodyPr/>
          <a:lstStyle/>
          <a:p>
            <a:r>
              <a:rPr lang="en-US" dirty="0"/>
              <a:t>Dynamics NAV </a:t>
            </a:r>
            <a:r>
              <a:rPr lang="en-US" dirty="0">
                <a:latin typeface="Segoe UI Semibold" panose="020B0702040204020203" pitchFamily="34" charset="0"/>
                <a:cs typeface="Segoe UI Semibold" panose="020B0702040204020203" pitchFamily="34" charset="0"/>
              </a:rPr>
              <a:t>and</a:t>
            </a:r>
            <a:r>
              <a:rPr lang="en-US" dirty="0"/>
              <a:t> Dynamics 365</a:t>
            </a:r>
          </a:p>
        </p:txBody>
      </p:sp>
    </p:spTree>
    <p:extLst>
      <p:ext uri="{BB962C8B-B14F-4D97-AF65-F5344CB8AC3E}">
        <p14:creationId xmlns:p14="http://schemas.microsoft.com/office/powerpoint/2010/main" val="1271325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42" presetClass="path" presetSubtype="0" decel="100000" fill="hold" grpId="1" nodeType="withEffect">
                                  <p:stCondLst>
                                    <p:cond delay="0"/>
                                  </p:stCondLst>
                                  <p:childTnLst>
                                    <p:animMotion origin="layout" path="M -2.72913E-6 6.8089E-7 L -2.72913E-6 0.04585 " pathEditMode="relative" rAng="0" ptsTypes="AA">
                                      <p:cBhvr>
                                        <p:cTn id="9" dur="600" spd="-100000" fill="hold"/>
                                        <p:tgtEl>
                                          <p:spTgt spid="95"/>
                                        </p:tgtEl>
                                        <p:attrNameLst>
                                          <p:attrName>ppt_x</p:attrName>
                                          <p:attrName>ppt_y</p:attrName>
                                        </p:attrNameLst>
                                      </p:cBhvr>
                                      <p:rCtr x="0" y="2292"/>
                                    </p:animMotion>
                                  </p:childTnLst>
                                </p:cTn>
                              </p:par>
                              <p:par>
                                <p:cTn id="10" presetID="22" presetClass="entr" presetSubtype="1"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750"/>
                                        <p:tgtEl>
                                          <p:spTgt spid="10"/>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64"/>
                                        </p:tgtEl>
                                        <p:attrNameLst>
                                          <p:attrName>style.visibility</p:attrName>
                                        </p:attrNameLst>
                                      </p:cBhvr>
                                      <p:to>
                                        <p:strVal val="visible"/>
                                      </p:to>
                                    </p:set>
                                    <p:animEffect transition="in" filter="wipe(up)">
                                      <p:cBhvr>
                                        <p:cTn id="15" dur="750"/>
                                        <p:tgtEl>
                                          <p:spTgt spid="16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65"/>
                                        </p:tgtEl>
                                        <p:attrNameLst>
                                          <p:attrName>style.visibility</p:attrName>
                                        </p:attrNameLst>
                                      </p:cBhvr>
                                      <p:to>
                                        <p:strVal val="visible"/>
                                      </p:to>
                                    </p:set>
                                    <p:animEffect transition="in" filter="wipe(up)">
                                      <p:cBhvr>
                                        <p:cTn id="18" dur="750"/>
                                        <p:tgtEl>
                                          <p:spTgt spid="16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66"/>
                                        </p:tgtEl>
                                        <p:attrNameLst>
                                          <p:attrName>style.visibility</p:attrName>
                                        </p:attrNameLst>
                                      </p:cBhvr>
                                      <p:to>
                                        <p:strVal val="visible"/>
                                      </p:to>
                                    </p:set>
                                    <p:animEffect transition="in" filter="wipe(up)">
                                      <p:cBhvr>
                                        <p:cTn id="21" dur="750"/>
                                        <p:tgtEl>
                                          <p:spTgt spid="16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72"/>
                                        </p:tgtEl>
                                        <p:attrNameLst>
                                          <p:attrName>style.visibility</p:attrName>
                                        </p:attrNameLst>
                                      </p:cBhvr>
                                      <p:to>
                                        <p:strVal val="visible"/>
                                      </p:to>
                                    </p:set>
                                    <p:animEffect transition="in" filter="wipe(up)">
                                      <p:cBhvr>
                                        <p:cTn id="24" dur="750"/>
                                        <p:tgtEl>
                                          <p:spTgt spid="172"/>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73"/>
                                        </p:tgtEl>
                                        <p:attrNameLst>
                                          <p:attrName>style.visibility</p:attrName>
                                        </p:attrNameLst>
                                      </p:cBhvr>
                                      <p:to>
                                        <p:strVal val="visible"/>
                                      </p:to>
                                    </p:set>
                                    <p:animEffect transition="in" filter="wipe(up)">
                                      <p:cBhvr>
                                        <p:cTn id="27" dur="750"/>
                                        <p:tgtEl>
                                          <p:spTgt spid="173"/>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up)">
                                      <p:cBhvr>
                                        <p:cTn id="30" dur="750"/>
                                        <p:tgtEl>
                                          <p:spTgt spid="1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42" presetClass="path" presetSubtype="0" decel="100000" fill="hold" grpId="1" nodeType="withEffect">
                                  <p:stCondLst>
                                    <p:cond delay="0"/>
                                  </p:stCondLst>
                                  <p:childTnLst>
                                    <p:animMotion origin="layout" path="M -2.72913E-6 6.8089E-7 L -2.72913E-6 0.04585 " pathEditMode="relative" rAng="0" ptsTypes="AA">
                                      <p:cBhvr>
                                        <p:cTn id="35" dur="600" spd="-100000" fill="hold"/>
                                        <p:tgtEl>
                                          <p:spTgt spid="116"/>
                                        </p:tgtEl>
                                        <p:attrNameLst>
                                          <p:attrName>ppt_x</p:attrName>
                                          <p:attrName>ppt_y</p:attrName>
                                        </p:attrNameLst>
                                      </p:cBhvr>
                                      <p:rCtr x="0" y="2292"/>
                                    </p:animMotion>
                                  </p:childTnLst>
                                </p:cTn>
                              </p:par>
                              <p:par>
                                <p:cTn id="36" presetID="10" presetClass="entr" presetSubtype="0" fill="hold" grpId="0" nodeType="with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42" presetClass="path" presetSubtype="0" decel="100000" fill="hold" grpId="1" nodeType="withEffect">
                                  <p:stCondLst>
                                    <p:cond delay="0"/>
                                  </p:stCondLst>
                                  <p:childTnLst>
                                    <p:animMotion origin="layout" path="M -2.72913E-6 6.8089E-7 L -2.72913E-6 0.04585 " pathEditMode="relative" rAng="0" ptsTypes="AA">
                                      <p:cBhvr>
                                        <p:cTn id="40" dur="600" spd="-100000" fill="hold"/>
                                        <p:tgtEl>
                                          <p:spTgt spid="98"/>
                                        </p:tgtEl>
                                        <p:attrNameLst>
                                          <p:attrName>ppt_x</p:attrName>
                                          <p:attrName>ppt_y</p:attrName>
                                        </p:attrNameLst>
                                      </p:cBhvr>
                                      <p:rCtr x="0" y="2292"/>
                                    </p:animMotion>
                                  </p:childTnLst>
                                </p:cTn>
                              </p:par>
                              <p:par>
                                <p:cTn id="41" presetID="10" presetClass="entr" presetSubtype="0" fill="hold" grpId="0" nodeType="withEffect">
                                  <p:stCondLst>
                                    <p:cond delay="100"/>
                                  </p:stCondLst>
                                  <p:childTnLst>
                                    <p:set>
                                      <p:cBhvr>
                                        <p:cTn id="42" dur="1" fill="hold">
                                          <p:stCondLst>
                                            <p:cond delay="0"/>
                                          </p:stCondLst>
                                        </p:cTn>
                                        <p:tgtEl>
                                          <p:spTgt spid="124"/>
                                        </p:tgtEl>
                                        <p:attrNameLst>
                                          <p:attrName>style.visibility</p:attrName>
                                        </p:attrNameLst>
                                      </p:cBhvr>
                                      <p:to>
                                        <p:strVal val="visible"/>
                                      </p:to>
                                    </p:set>
                                    <p:animEffect transition="in" filter="fade">
                                      <p:cBhvr>
                                        <p:cTn id="43" dur="500"/>
                                        <p:tgtEl>
                                          <p:spTgt spid="124"/>
                                        </p:tgtEl>
                                      </p:cBhvr>
                                    </p:animEffect>
                                  </p:childTnLst>
                                </p:cTn>
                              </p:par>
                              <p:par>
                                <p:cTn id="44" presetID="42" presetClass="path" presetSubtype="0" decel="100000" fill="hold" grpId="1" nodeType="withEffect">
                                  <p:stCondLst>
                                    <p:cond delay="100"/>
                                  </p:stCondLst>
                                  <p:childTnLst>
                                    <p:animMotion origin="layout" path="M -2.72913E-6 6.8089E-7 L -2.72913E-6 0.04585 " pathEditMode="relative" rAng="0" ptsTypes="AA">
                                      <p:cBhvr>
                                        <p:cTn id="45" dur="600" spd="-100000" fill="hold"/>
                                        <p:tgtEl>
                                          <p:spTgt spid="124"/>
                                        </p:tgtEl>
                                        <p:attrNameLst>
                                          <p:attrName>ppt_x</p:attrName>
                                          <p:attrName>ppt_y</p:attrName>
                                        </p:attrNameLst>
                                      </p:cBhvr>
                                      <p:rCtr x="0" y="2292"/>
                                    </p:animMotion>
                                  </p:childTnLst>
                                </p:cTn>
                              </p:par>
                              <p:par>
                                <p:cTn id="46" presetID="10" presetClass="entr" presetSubtype="0" fill="hold" grpId="0" nodeType="withEffect">
                                  <p:stCondLst>
                                    <p:cond delay="100"/>
                                  </p:stCondLst>
                                  <p:childTnLst>
                                    <p:set>
                                      <p:cBhvr>
                                        <p:cTn id="47" dur="1" fill="hold">
                                          <p:stCondLst>
                                            <p:cond delay="0"/>
                                          </p:stCondLst>
                                        </p:cTn>
                                        <p:tgtEl>
                                          <p:spTgt spid="158"/>
                                        </p:tgtEl>
                                        <p:attrNameLst>
                                          <p:attrName>style.visibility</p:attrName>
                                        </p:attrNameLst>
                                      </p:cBhvr>
                                      <p:to>
                                        <p:strVal val="visible"/>
                                      </p:to>
                                    </p:set>
                                    <p:animEffect transition="in" filter="fade">
                                      <p:cBhvr>
                                        <p:cTn id="48" dur="500"/>
                                        <p:tgtEl>
                                          <p:spTgt spid="158"/>
                                        </p:tgtEl>
                                      </p:cBhvr>
                                    </p:animEffect>
                                  </p:childTnLst>
                                </p:cTn>
                              </p:par>
                              <p:par>
                                <p:cTn id="49" presetID="42" presetClass="path" presetSubtype="0" decel="100000" fill="hold" grpId="1" nodeType="withEffect">
                                  <p:stCondLst>
                                    <p:cond delay="100"/>
                                  </p:stCondLst>
                                  <p:childTnLst>
                                    <p:animMotion origin="layout" path="M -2.72913E-6 6.8089E-7 L -2.72913E-6 0.04585 " pathEditMode="relative" rAng="0" ptsTypes="AA">
                                      <p:cBhvr>
                                        <p:cTn id="50" dur="600" spd="-100000" fill="hold"/>
                                        <p:tgtEl>
                                          <p:spTgt spid="158"/>
                                        </p:tgtEl>
                                        <p:attrNameLst>
                                          <p:attrName>ppt_x</p:attrName>
                                          <p:attrName>ppt_y</p:attrName>
                                        </p:attrNameLst>
                                      </p:cBhvr>
                                      <p:rCtr x="0" y="2292"/>
                                    </p:animMotion>
                                  </p:childTnLst>
                                </p:cTn>
                              </p:par>
                              <p:par>
                                <p:cTn id="51" presetID="10" presetClass="entr" presetSubtype="0" fill="hold" grpId="0" nodeType="withEffect">
                                  <p:stCondLst>
                                    <p:cond delay="20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par>
                                <p:cTn id="54" presetID="42" presetClass="path" presetSubtype="0" decel="100000" fill="hold" grpId="1" nodeType="withEffect">
                                  <p:stCondLst>
                                    <p:cond delay="200"/>
                                  </p:stCondLst>
                                  <p:childTnLst>
                                    <p:animMotion origin="layout" path="M -2.72913E-6 6.8089E-7 L -2.72913E-6 0.04585 " pathEditMode="relative" rAng="0" ptsTypes="AA">
                                      <p:cBhvr>
                                        <p:cTn id="55" dur="600" spd="-100000" fill="hold"/>
                                        <p:tgtEl>
                                          <p:spTgt spid="117"/>
                                        </p:tgtEl>
                                        <p:attrNameLst>
                                          <p:attrName>ppt_x</p:attrName>
                                          <p:attrName>ppt_y</p:attrName>
                                        </p:attrNameLst>
                                      </p:cBhvr>
                                      <p:rCtr x="0" y="2292"/>
                                    </p:animMotion>
                                  </p:childTnLst>
                                </p:cTn>
                              </p:par>
                              <p:par>
                                <p:cTn id="56" presetID="10" presetClass="entr" presetSubtype="0" fill="hold" grpId="0" nodeType="withEffect">
                                  <p:stCondLst>
                                    <p:cond delay="20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par>
                                <p:cTn id="59" presetID="42" presetClass="path" presetSubtype="0" decel="100000" fill="hold" grpId="1" nodeType="withEffect">
                                  <p:stCondLst>
                                    <p:cond delay="200"/>
                                  </p:stCondLst>
                                  <p:childTnLst>
                                    <p:animMotion origin="layout" path="M -2.72913E-6 6.8089E-7 L -2.72913E-6 0.04585 " pathEditMode="relative" rAng="0" ptsTypes="AA">
                                      <p:cBhvr>
                                        <p:cTn id="60" dur="600" spd="-100000" fill="hold"/>
                                        <p:tgtEl>
                                          <p:spTgt spid="5"/>
                                        </p:tgtEl>
                                        <p:attrNameLst>
                                          <p:attrName>ppt_x</p:attrName>
                                          <p:attrName>ppt_y</p:attrName>
                                        </p:attrNameLst>
                                      </p:cBhvr>
                                      <p:rCtr x="0" y="2292"/>
                                    </p:animMotion>
                                  </p:childTnLst>
                                </p:cTn>
                              </p:par>
                              <p:par>
                                <p:cTn id="61" presetID="10" presetClass="entr" presetSubtype="0" fill="hold" grpId="0" nodeType="withEffect">
                                  <p:stCondLst>
                                    <p:cond delay="300"/>
                                  </p:stCondLst>
                                  <p:childTnLst>
                                    <p:set>
                                      <p:cBhvr>
                                        <p:cTn id="62" dur="1" fill="hold">
                                          <p:stCondLst>
                                            <p:cond delay="0"/>
                                          </p:stCondLst>
                                        </p:cTn>
                                        <p:tgtEl>
                                          <p:spTgt spid="119"/>
                                        </p:tgtEl>
                                        <p:attrNameLst>
                                          <p:attrName>style.visibility</p:attrName>
                                        </p:attrNameLst>
                                      </p:cBhvr>
                                      <p:to>
                                        <p:strVal val="visible"/>
                                      </p:to>
                                    </p:set>
                                    <p:animEffect transition="in" filter="fade">
                                      <p:cBhvr>
                                        <p:cTn id="63" dur="500"/>
                                        <p:tgtEl>
                                          <p:spTgt spid="119"/>
                                        </p:tgtEl>
                                      </p:cBhvr>
                                    </p:animEffect>
                                  </p:childTnLst>
                                </p:cTn>
                              </p:par>
                              <p:par>
                                <p:cTn id="64" presetID="42" presetClass="path" presetSubtype="0" decel="100000" fill="hold" grpId="1" nodeType="withEffect">
                                  <p:stCondLst>
                                    <p:cond delay="300"/>
                                  </p:stCondLst>
                                  <p:childTnLst>
                                    <p:animMotion origin="layout" path="M -2.72913E-6 6.8089E-7 L -2.72913E-6 0.04585 " pathEditMode="relative" rAng="0" ptsTypes="AA">
                                      <p:cBhvr>
                                        <p:cTn id="65" dur="600" spd="-100000" fill="hold"/>
                                        <p:tgtEl>
                                          <p:spTgt spid="119"/>
                                        </p:tgtEl>
                                        <p:attrNameLst>
                                          <p:attrName>ppt_x</p:attrName>
                                          <p:attrName>ppt_y</p:attrName>
                                        </p:attrNameLst>
                                      </p:cBhvr>
                                      <p:rCtr x="0" y="2292"/>
                                    </p:animMotion>
                                  </p:childTnLst>
                                </p:cTn>
                              </p:par>
                              <p:par>
                                <p:cTn id="66" presetID="10" presetClass="entr" presetSubtype="0" fill="hold" grpId="0" nodeType="withEffect">
                                  <p:stCondLst>
                                    <p:cond delay="300"/>
                                  </p:stCondLst>
                                  <p:childTnLst>
                                    <p:set>
                                      <p:cBhvr>
                                        <p:cTn id="67" dur="1" fill="hold">
                                          <p:stCondLst>
                                            <p:cond delay="0"/>
                                          </p:stCondLst>
                                        </p:cTn>
                                        <p:tgtEl>
                                          <p:spTgt spid="86"/>
                                        </p:tgtEl>
                                        <p:attrNameLst>
                                          <p:attrName>style.visibility</p:attrName>
                                        </p:attrNameLst>
                                      </p:cBhvr>
                                      <p:to>
                                        <p:strVal val="visible"/>
                                      </p:to>
                                    </p:set>
                                    <p:animEffect transition="in" filter="fade">
                                      <p:cBhvr>
                                        <p:cTn id="68" dur="500"/>
                                        <p:tgtEl>
                                          <p:spTgt spid="86"/>
                                        </p:tgtEl>
                                      </p:cBhvr>
                                    </p:animEffect>
                                  </p:childTnLst>
                                </p:cTn>
                              </p:par>
                              <p:par>
                                <p:cTn id="69" presetID="42" presetClass="path" presetSubtype="0" decel="100000" fill="hold" grpId="1" nodeType="withEffect">
                                  <p:stCondLst>
                                    <p:cond delay="300"/>
                                  </p:stCondLst>
                                  <p:childTnLst>
                                    <p:animMotion origin="layout" path="M -2.72913E-6 6.8089E-7 L -2.72913E-6 0.04585 " pathEditMode="relative" rAng="0" ptsTypes="AA">
                                      <p:cBhvr>
                                        <p:cTn id="70" dur="600" spd="-100000" fill="hold"/>
                                        <p:tgtEl>
                                          <p:spTgt spid="86"/>
                                        </p:tgtEl>
                                        <p:attrNameLst>
                                          <p:attrName>ppt_x</p:attrName>
                                          <p:attrName>ppt_y</p:attrName>
                                        </p:attrNameLst>
                                      </p:cBhvr>
                                      <p:rCtr x="0" y="2292"/>
                                    </p:animMotion>
                                  </p:childTnLst>
                                </p:cTn>
                              </p:par>
                              <p:par>
                                <p:cTn id="71" presetID="10" presetClass="entr" presetSubtype="0" fill="hold" grpId="0" nodeType="withEffect">
                                  <p:stCondLst>
                                    <p:cond delay="400"/>
                                  </p:stCondLst>
                                  <p:childTnLst>
                                    <p:set>
                                      <p:cBhvr>
                                        <p:cTn id="72" dur="1" fill="hold">
                                          <p:stCondLst>
                                            <p:cond delay="0"/>
                                          </p:stCondLst>
                                        </p:cTn>
                                        <p:tgtEl>
                                          <p:spTgt spid="118"/>
                                        </p:tgtEl>
                                        <p:attrNameLst>
                                          <p:attrName>style.visibility</p:attrName>
                                        </p:attrNameLst>
                                      </p:cBhvr>
                                      <p:to>
                                        <p:strVal val="visible"/>
                                      </p:to>
                                    </p:set>
                                    <p:animEffect transition="in" filter="fade">
                                      <p:cBhvr>
                                        <p:cTn id="73" dur="500"/>
                                        <p:tgtEl>
                                          <p:spTgt spid="118"/>
                                        </p:tgtEl>
                                      </p:cBhvr>
                                    </p:animEffect>
                                  </p:childTnLst>
                                </p:cTn>
                              </p:par>
                              <p:par>
                                <p:cTn id="74" presetID="42" presetClass="path" presetSubtype="0" decel="100000" fill="hold" grpId="1" nodeType="withEffect">
                                  <p:stCondLst>
                                    <p:cond delay="400"/>
                                  </p:stCondLst>
                                  <p:childTnLst>
                                    <p:animMotion origin="layout" path="M -2.72913E-6 6.8089E-7 L -2.72913E-6 0.04585 " pathEditMode="relative" rAng="0" ptsTypes="AA">
                                      <p:cBhvr>
                                        <p:cTn id="75" dur="600" spd="-100000" fill="hold"/>
                                        <p:tgtEl>
                                          <p:spTgt spid="118"/>
                                        </p:tgtEl>
                                        <p:attrNameLst>
                                          <p:attrName>ppt_x</p:attrName>
                                          <p:attrName>ppt_y</p:attrName>
                                        </p:attrNameLst>
                                      </p:cBhvr>
                                      <p:rCtr x="0" y="2292"/>
                                    </p:animMotion>
                                  </p:childTnLst>
                                </p:cTn>
                              </p:par>
                              <p:par>
                                <p:cTn id="76" presetID="10" presetClass="entr" presetSubtype="0" fill="hold" grpId="0" nodeType="withEffect">
                                  <p:stCondLst>
                                    <p:cond delay="400"/>
                                  </p:stCondLst>
                                  <p:childTnLst>
                                    <p:set>
                                      <p:cBhvr>
                                        <p:cTn id="77" dur="1" fill="hold">
                                          <p:stCondLst>
                                            <p:cond delay="0"/>
                                          </p:stCondLst>
                                        </p:cTn>
                                        <p:tgtEl>
                                          <p:spTgt spid="82"/>
                                        </p:tgtEl>
                                        <p:attrNameLst>
                                          <p:attrName>style.visibility</p:attrName>
                                        </p:attrNameLst>
                                      </p:cBhvr>
                                      <p:to>
                                        <p:strVal val="visible"/>
                                      </p:to>
                                    </p:set>
                                    <p:animEffect transition="in" filter="fade">
                                      <p:cBhvr>
                                        <p:cTn id="78" dur="500"/>
                                        <p:tgtEl>
                                          <p:spTgt spid="82"/>
                                        </p:tgtEl>
                                      </p:cBhvr>
                                    </p:animEffect>
                                  </p:childTnLst>
                                </p:cTn>
                              </p:par>
                              <p:par>
                                <p:cTn id="79" presetID="42" presetClass="path" presetSubtype="0" decel="100000" fill="hold" grpId="1" nodeType="withEffect">
                                  <p:stCondLst>
                                    <p:cond delay="400"/>
                                  </p:stCondLst>
                                  <p:childTnLst>
                                    <p:animMotion origin="layout" path="M -2.72913E-6 6.8089E-7 L -2.72913E-6 0.04585 " pathEditMode="relative" rAng="0" ptsTypes="AA">
                                      <p:cBhvr>
                                        <p:cTn id="80" dur="600" spd="-100000" fill="hold"/>
                                        <p:tgtEl>
                                          <p:spTgt spid="82"/>
                                        </p:tgtEl>
                                        <p:attrNameLst>
                                          <p:attrName>ppt_x</p:attrName>
                                          <p:attrName>ppt_y</p:attrName>
                                        </p:attrNameLst>
                                      </p:cBhvr>
                                      <p:rCtr x="0" y="2292"/>
                                    </p:animMotion>
                                  </p:childTnLst>
                                </p:cTn>
                              </p:par>
                              <p:par>
                                <p:cTn id="81" presetID="10" presetClass="entr" presetSubtype="0" fill="hold" nodeType="withEffect">
                                  <p:stCondLst>
                                    <p:cond delay="30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par>
                                <p:cTn id="84" presetID="35" presetClass="path" presetSubtype="0" decel="100000" fill="hold" nodeType="withEffect">
                                  <p:stCondLst>
                                    <p:cond delay="300"/>
                                  </p:stCondLst>
                                  <p:childTnLst>
                                    <p:animMotion origin="layout" path="M 4.34261E-6 6.30958E-7 L -0.02949 6.30958E-7 " pathEditMode="relative" rAng="0" ptsTypes="AA">
                                      <p:cBhvr>
                                        <p:cTn id="85" dur="600" spd="-100000" fill="hold"/>
                                        <p:tgtEl>
                                          <p:spTgt spid="19"/>
                                        </p:tgtEl>
                                        <p:attrNameLst>
                                          <p:attrName>ppt_x</p:attrName>
                                          <p:attrName>ppt_y</p:attrName>
                                        </p:attrNameLst>
                                      </p:cBhvr>
                                      <p:rCtr x="-1481" y="0"/>
                                    </p:animMotion>
                                  </p:childTnLst>
                                </p:cTn>
                              </p:par>
                              <p:par>
                                <p:cTn id="86" presetID="10" presetClass="entr" presetSubtype="0" fill="hold" nodeType="withEffect">
                                  <p:stCondLst>
                                    <p:cond delay="40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500"/>
                                        <p:tgtEl>
                                          <p:spTgt spid="18"/>
                                        </p:tgtEl>
                                      </p:cBhvr>
                                    </p:animEffect>
                                  </p:childTnLst>
                                </p:cTn>
                              </p:par>
                              <p:par>
                                <p:cTn id="89" presetID="35" presetClass="path" presetSubtype="0" decel="100000" fill="hold" nodeType="withEffect">
                                  <p:stCondLst>
                                    <p:cond delay="400"/>
                                  </p:stCondLst>
                                  <p:childTnLst>
                                    <p:animMotion origin="layout" path="M 4.34261E-6 6.30958E-7 L -0.02949 6.30958E-7 " pathEditMode="relative" rAng="0" ptsTypes="AA">
                                      <p:cBhvr>
                                        <p:cTn id="90" dur="600" spd="-100000" fill="hold"/>
                                        <p:tgtEl>
                                          <p:spTgt spid="18"/>
                                        </p:tgtEl>
                                        <p:attrNameLst>
                                          <p:attrName>ppt_x</p:attrName>
                                          <p:attrName>ppt_y</p:attrName>
                                        </p:attrNameLst>
                                      </p:cBhvr>
                                      <p:rCtr x="-1481" y="0"/>
                                    </p:animMotion>
                                  </p:childTnLst>
                                </p:cTn>
                              </p:par>
                              <p:par>
                                <p:cTn id="91" presetID="10" presetClass="entr" presetSubtype="0" fill="hold" nodeType="withEffect">
                                  <p:stCondLst>
                                    <p:cond delay="50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500"/>
                                        <p:tgtEl>
                                          <p:spTgt spid="17"/>
                                        </p:tgtEl>
                                      </p:cBhvr>
                                    </p:animEffect>
                                  </p:childTnLst>
                                </p:cTn>
                              </p:par>
                              <p:par>
                                <p:cTn id="94" presetID="35" presetClass="path" presetSubtype="0" decel="100000" fill="hold" nodeType="withEffect">
                                  <p:stCondLst>
                                    <p:cond delay="500"/>
                                  </p:stCondLst>
                                  <p:childTnLst>
                                    <p:animMotion origin="layout" path="M 4.34261E-6 6.30958E-7 L -0.02949 6.30958E-7 " pathEditMode="relative" rAng="0" ptsTypes="AA">
                                      <p:cBhvr>
                                        <p:cTn id="95" dur="600" spd="-100000" fill="hold"/>
                                        <p:tgtEl>
                                          <p:spTgt spid="17"/>
                                        </p:tgtEl>
                                        <p:attrNameLst>
                                          <p:attrName>ppt_x</p:attrName>
                                          <p:attrName>ppt_y</p:attrName>
                                        </p:attrNameLst>
                                      </p:cBhvr>
                                      <p:rCtr x="-1481" y="0"/>
                                    </p:animMotion>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500"/>
                                        <p:tgtEl>
                                          <p:spTgt spid="16"/>
                                        </p:tgtEl>
                                      </p:cBhvr>
                                    </p:animEffect>
                                  </p:childTnLst>
                                </p:cTn>
                              </p:par>
                              <p:par>
                                <p:cTn id="99" presetID="35" presetClass="path" presetSubtype="0" decel="100000" fill="hold" nodeType="withEffect">
                                  <p:stCondLst>
                                    <p:cond delay="600"/>
                                  </p:stCondLst>
                                  <p:childTnLst>
                                    <p:animMotion origin="layout" path="M 4.34261E-6 6.30958E-7 L -0.02949 6.30958E-7 " pathEditMode="relative" rAng="0" ptsTypes="AA">
                                      <p:cBhvr>
                                        <p:cTn id="100" dur="600" spd="-100000" fill="hold"/>
                                        <p:tgtEl>
                                          <p:spTgt spid="16"/>
                                        </p:tgtEl>
                                        <p:attrNameLst>
                                          <p:attrName>ppt_x</p:attrName>
                                          <p:attrName>ppt_y</p:attrName>
                                        </p:attrNameLst>
                                      </p:cBhvr>
                                      <p:rCtr x="-1481" y="0"/>
                                    </p:animMotion>
                                  </p:childTnLst>
                                </p:cTn>
                              </p:par>
                              <p:par>
                                <p:cTn id="101" presetID="10" presetClass="entr" presetSubtype="0" fill="hold" nodeType="withEffect">
                                  <p:stCondLst>
                                    <p:cond delay="70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500"/>
                                        <p:tgtEl>
                                          <p:spTgt spid="15"/>
                                        </p:tgtEl>
                                      </p:cBhvr>
                                    </p:animEffect>
                                  </p:childTnLst>
                                </p:cTn>
                              </p:par>
                              <p:par>
                                <p:cTn id="104" presetID="35" presetClass="path" presetSubtype="0" decel="100000" fill="hold" nodeType="withEffect">
                                  <p:stCondLst>
                                    <p:cond delay="700"/>
                                  </p:stCondLst>
                                  <p:childTnLst>
                                    <p:animMotion origin="layout" path="M 4.34261E-6 6.30958E-7 L -0.02949 6.30958E-7 " pathEditMode="relative" rAng="0" ptsTypes="AA">
                                      <p:cBhvr>
                                        <p:cTn id="105" dur="600" spd="-100000" fill="hold"/>
                                        <p:tgtEl>
                                          <p:spTgt spid="15"/>
                                        </p:tgtEl>
                                        <p:attrNameLst>
                                          <p:attrName>ppt_x</p:attrName>
                                          <p:attrName>ppt_y</p:attrName>
                                        </p:attrNameLst>
                                      </p:cBhvr>
                                      <p:rCtr x="-14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2" grpId="0" animBg="1"/>
      <p:bldP spid="82" grpId="1" animBg="1"/>
      <p:bldP spid="86" grpId="0" animBg="1"/>
      <p:bldP spid="86" grpId="1" animBg="1"/>
      <p:bldP spid="116" grpId="0" animBg="1"/>
      <p:bldP spid="116" grpId="1" animBg="1"/>
      <p:bldP spid="158" grpId="0" animBg="1"/>
      <p:bldP spid="158" grpId="1" animBg="1"/>
      <p:bldP spid="10" grpId="0" animBg="1"/>
      <p:bldP spid="164" grpId="0" animBg="1"/>
      <p:bldP spid="165" grpId="0" animBg="1"/>
      <p:bldP spid="166" grpId="0" animBg="1"/>
      <p:bldP spid="172" grpId="0" animBg="1"/>
      <p:bldP spid="173" grpId="0" animBg="1"/>
      <p:bldP spid="174" grpId="0" animBg="1"/>
      <p:bldP spid="117" grpId="0" animBg="1"/>
      <p:bldP spid="117" grpId="1" animBg="1"/>
      <p:bldP spid="118" grpId="0" animBg="1"/>
      <p:bldP spid="118" grpId="1" animBg="1"/>
      <p:bldP spid="119" grpId="0" animBg="1"/>
      <p:bldP spid="119" grpId="1" animBg="1"/>
      <p:bldP spid="95" grpId="0" animBg="1"/>
      <p:bldP spid="95" grpId="1" animBg="1"/>
      <p:bldP spid="98" grpId="0" animBg="1"/>
      <p:bldP spid="98" grpId="1" animBg="1"/>
      <p:bldP spid="124" grpId="0" animBg="1"/>
      <p:bldP spid="12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2667061"/>
            <a:ext cx="4033912" cy="2770122"/>
          </a:xfrm>
          <a:prstGeom prst="rect">
            <a:avLst/>
          </a:prstGeom>
          <a:solidFill>
            <a:schemeClr val="bg2"/>
          </a:solidFill>
        </p:spPr>
        <p:txBody>
          <a:bodyPr wrap="square" lIns="430284" tIns="268927" rIns="430284" bIns="268927">
            <a:noAutofit/>
          </a:bodyPr>
          <a:lstStyle/>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In Office 365 experience</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Embedded Power BI</a:t>
            </a:r>
          </a:p>
        </p:txBody>
      </p:sp>
      <p:sp>
        <p:nvSpPr>
          <p:cNvPr id="20" name="Rectangle 19"/>
          <p:cNvSpPr/>
          <p:nvPr/>
        </p:nvSpPr>
        <p:spPr>
          <a:xfrm>
            <a:off x="4079045" y="2667060"/>
            <a:ext cx="4033912" cy="2770123"/>
          </a:xfrm>
          <a:prstGeom prst="rect">
            <a:avLst/>
          </a:prstGeom>
          <a:solidFill>
            <a:schemeClr val="bg2"/>
          </a:solidFill>
        </p:spPr>
        <p:txBody>
          <a:bodyPr wrap="square" lIns="430284" tIns="268927" rIns="430284" bIns="268927">
            <a:noAutofit/>
          </a:bodyPr>
          <a:lstStyle/>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Setup and configuration</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User experience</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Finance</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Jobs</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CRM </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Items</a:t>
            </a:r>
          </a:p>
          <a:p>
            <a:pPr defTabSz="896214">
              <a:lnSpc>
                <a:spcPct val="90000"/>
              </a:lnSpc>
              <a:spcBef>
                <a:spcPts val="784"/>
              </a:spcBef>
              <a:defRPr/>
            </a:pPr>
            <a:r>
              <a:rPr lang="en-US" sz="1765" kern="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E-everything</a:t>
            </a:r>
          </a:p>
        </p:txBody>
      </p:sp>
      <p:sp>
        <p:nvSpPr>
          <p:cNvPr id="21" name="Rectangle 20"/>
          <p:cNvSpPr/>
          <p:nvPr/>
        </p:nvSpPr>
        <p:spPr>
          <a:xfrm>
            <a:off x="8158089" y="2667061"/>
            <a:ext cx="4033912" cy="2770122"/>
          </a:xfrm>
          <a:prstGeom prst="rect">
            <a:avLst/>
          </a:prstGeom>
          <a:solidFill>
            <a:schemeClr val="bg2"/>
          </a:solidFill>
        </p:spPr>
        <p:txBody>
          <a:bodyPr wrap="square" lIns="430284" tIns="268927" rIns="430284" bIns="268927">
            <a:noAutofit/>
          </a:bodyPr>
          <a:lstStyle/>
          <a:p>
            <a:pPr defTabSz="896214">
              <a:lnSpc>
                <a:spcPct val="90000"/>
              </a:lnSpc>
              <a:spcBef>
                <a:spcPts val="784"/>
              </a:spcBef>
              <a:defRPr/>
            </a:pPr>
            <a:r>
              <a:rPr lang="en-US" sz="1765" kern="0" dirty="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Cortana Intelligence</a:t>
            </a:r>
          </a:p>
          <a:p>
            <a:pPr defTabSz="896214">
              <a:lnSpc>
                <a:spcPct val="90000"/>
              </a:lnSpc>
              <a:spcBef>
                <a:spcPts val="784"/>
              </a:spcBef>
              <a:defRPr/>
            </a:pPr>
            <a:r>
              <a:rPr lang="en-US" sz="1765" kern="0" dirty="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PowerApps &amp; Microsoft Flow</a:t>
            </a:r>
          </a:p>
          <a:p>
            <a:pPr defTabSz="896214">
              <a:lnSpc>
                <a:spcPct val="90000"/>
              </a:lnSpc>
              <a:spcBef>
                <a:spcPts val="784"/>
              </a:spcBef>
              <a:defRPr/>
            </a:pPr>
            <a:r>
              <a:rPr lang="en-US" sz="1765" kern="0" dirty="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Notifications </a:t>
            </a:r>
          </a:p>
          <a:p>
            <a:pPr defTabSz="896214">
              <a:lnSpc>
                <a:spcPct val="90000"/>
              </a:lnSpc>
              <a:spcBef>
                <a:spcPts val="784"/>
              </a:spcBef>
              <a:defRPr/>
            </a:pPr>
            <a:r>
              <a:rPr lang="en-US" sz="1765" kern="0" dirty="0">
                <a:gradFill>
                  <a:gsLst>
                    <a:gs pos="24390">
                      <a:schemeClr val="tx1"/>
                    </a:gs>
                    <a:gs pos="62000">
                      <a:schemeClr val="tx1"/>
                    </a:gs>
                  </a:gsLst>
                  <a:lin ang="5400000" scaled="0"/>
                </a:gradFill>
                <a:latin typeface="Segoe UI Semilight" panose="020B0402040204020203" pitchFamily="34" charset="0"/>
                <a:cs typeface="Segoe UI Semilight" panose="020B0402040204020203" pitchFamily="34" charset="0"/>
              </a:rPr>
              <a:t>Extensions</a:t>
            </a:r>
          </a:p>
        </p:txBody>
      </p:sp>
      <p:cxnSp>
        <p:nvCxnSpPr>
          <p:cNvPr id="6" name="Straight Arrow Connector 5"/>
          <p:cNvCxnSpPr/>
          <p:nvPr/>
        </p:nvCxnSpPr>
        <p:spPr>
          <a:xfrm>
            <a:off x="269239" y="6047876"/>
            <a:ext cx="11653523" cy="0"/>
          </a:xfrm>
          <a:prstGeom prst="straightConnector1">
            <a:avLst/>
          </a:prstGeom>
          <a:ln w="31750" cap="sq">
            <a:solidFill>
              <a:schemeClr val="bg1">
                <a:lumMod val="85000"/>
              </a:schemeClr>
            </a:solidFill>
            <a:miter lim="800000"/>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50" name="Rectangle 49" hidden="1"/>
          <p:cNvSpPr/>
          <p:nvPr/>
        </p:nvSpPr>
        <p:spPr bwMode="auto">
          <a:xfrm>
            <a:off x="4239625" y="2328293"/>
            <a:ext cx="3680593" cy="2884568"/>
          </a:xfrm>
          <a:prstGeom prst="rect">
            <a:avLst/>
          </a:prstGeom>
          <a:solidFill>
            <a:schemeClr val="bg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sp>
        <p:nvSpPr>
          <p:cNvPr id="59" name="Rectangle 58" hidden="1"/>
          <p:cNvSpPr/>
          <p:nvPr/>
        </p:nvSpPr>
        <p:spPr bwMode="auto">
          <a:xfrm>
            <a:off x="8336746" y="2321801"/>
            <a:ext cx="3489023" cy="2884568"/>
          </a:xfrm>
          <a:prstGeom prst="rect">
            <a:avLst/>
          </a:prstGeom>
          <a:solidFill>
            <a:schemeClr val="bg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3927"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grpSp>
        <p:nvGrpSpPr>
          <p:cNvPr id="12" name="Group 11"/>
          <p:cNvGrpSpPr/>
          <p:nvPr/>
        </p:nvGrpSpPr>
        <p:grpSpPr>
          <a:xfrm>
            <a:off x="10345979" y="5591145"/>
            <a:ext cx="1576783" cy="975308"/>
            <a:chOff x="10553436" y="5500834"/>
            <a:chExt cx="1608401" cy="994865"/>
          </a:xfrm>
        </p:grpSpPr>
        <p:sp>
          <p:nvSpPr>
            <p:cNvPr id="64" name="TextBox 63"/>
            <p:cNvSpPr txBox="1"/>
            <p:nvPr/>
          </p:nvSpPr>
          <p:spPr>
            <a:xfrm>
              <a:off x="10553436" y="6006377"/>
              <a:ext cx="1608401" cy="489322"/>
            </a:xfrm>
            <a:prstGeom prst="rect">
              <a:avLst/>
            </a:prstGeom>
            <a:noFill/>
          </p:spPr>
          <p:txBody>
            <a:bodyPr wrap="none" lIns="179259" tIns="143407" rIns="179259" bIns="143407" rtlCol="0">
              <a:spAutoFit/>
            </a:bodyPr>
            <a:lstStyle/>
            <a:p>
              <a:pPr algn="r" defTabSz="896214">
                <a:lnSpc>
                  <a:spcPct val="90000"/>
                </a:lnSpc>
                <a:spcAft>
                  <a:spcPts val="588"/>
                </a:spcAft>
                <a:defRPr/>
              </a:pPr>
              <a:r>
                <a:rPr lang="en-US" sz="1372" b="1" kern="0">
                  <a:gradFill>
                    <a:gsLst>
                      <a:gs pos="8036">
                        <a:schemeClr val="tx1"/>
                      </a:gs>
                      <a:gs pos="21951">
                        <a:schemeClr val="tx1"/>
                      </a:gs>
                    </a:gsLst>
                    <a:lin ang="5400000" scaled="0"/>
                  </a:gradFill>
                </a:rPr>
                <a:t>IN THE CLOUD</a:t>
              </a:r>
            </a:p>
          </p:txBody>
        </p:sp>
        <p:sp>
          <p:nvSpPr>
            <p:cNvPr id="60" name="Freeform 13"/>
            <p:cNvSpPr>
              <a:spLocks noChangeAspect="1" noEditPoints="1"/>
            </p:cNvSpPr>
            <p:nvPr/>
          </p:nvSpPr>
          <p:spPr bwMode="auto">
            <a:xfrm>
              <a:off x="11134665" y="5500834"/>
              <a:ext cx="445943" cy="308842"/>
            </a:xfrm>
            <a:custGeom>
              <a:avLst/>
              <a:gdLst>
                <a:gd name="T0" fmla="*/ 28 w 128"/>
                <a:gd name="T1" fmla="*/ 88 h 88"/>
                <a:gd name="T2" fmla="*/ 94 w 128"/>
                <a:gd name="T3" fmla="*/ 88 h 88"/>
                <a:gd name="T4" fmla="*/ 128 w 128"/>
                <a:gd name="T5" fmla="*/ 54 h 88"/>
                <a:gd name="T6" fmla="*/ 96 w 128"/>
                <a:gd name="T7" fmla="*/ 20 h 88"/>
                <a:gd name="T8" fmla="*/ 64 w 128"/>
                <a:gd name="T9" fmla="*/ 0 h 88"/>
                <a:gd name="T10" fmla="*/ 28 w 128"/>
                <a:gd name="T11" fmla="*/ 32 h 88"/>
                <a:gd name="T12" fmla="*/ 28 w 128"/>
                <a:gd name="T13" fmla="*/ 32 h 88"/>
                <a:gd name="T14" fmla="*/ 0 w 128"/>
                <a:gd name="T15" fmla="*/ 60 h 88"/>
                <a:gd name="T16" fmla="*/ 28 w 128"/>
                <a:gd name="T17" fmla="*/ 88 h 88"/>
                <a:gd name="T18" fmla="*/ 28 w 128"/>
                <a:gd name="T19" fmla="*/ 40 h 88"/>
                <a:gd name="T20" fmla="*/ 31 w 128"/>
                <a:gd name="T21" fmla="*/ 41 h 88"/>
                <a:gd name="T22" fmla="*/ 36 w 128"/>
                <a:gd name="T23" fmla="*/ 41 h 88"/>
                <a:gd name="T24" fmla="*/ 36 w 128"/>
                <a:gd name="T25" fmla="*/ 36 h 88"/>
                <a:gd name="T26" fmla="*/ 64 w 128"/>
                <a:gd name="T27" fmla="*/ 8 h 88"/>
                <a:gd name="T28" fmla="*/ 90 w 128"/>
                <a:gd name="T29" fmla="*/ 26 h 88"/>
                <a:gd name="T30" fmla="*/ 91 w 128"/>
                <a:gd name="T31" fmla="*/ 28 h 88"/>
                <a:gd name="T32" fmla="*/ 94 w 128"/>
                <a:gd name="T33" fmla="*/ 28 h 88"/>
                <a:gd name="T34" fmla="*/ 120 w 128"/>
                <a:gd name="T35" fmla="*/ 54 h 88"/>
                <a:gd name="T36" fmla="*/ 94 w 128"/>
                <a:gd name="T37" fmla="*/ 80 h 88"/>
                <a:gd name="T38" fmla="*/ 28 w 128"/>
                <a:gd name="T39" fmla="*/ 80 h 88"/>
                <a:gd name="T40" fmla="*/ 8 w 128"/>
                <a:gd name="T41" fmla="*/ 60 h 88"/>
                <a:gd name="T42" fmla="*/ 28 w 128"/>
                <a:gd name="T43"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88">
                  <a:moveTo>
                    <a:pt x="28" y="88"/>
                  </a:moveTo>
                  <a:cubicBezTo>
                    <a:pt x="94" y="88"/>
                    <a:pt x="94" y="88"/>
                    <a:pt x="94" y="88"/>
                  </a:cubicBezTo>
                  <a:cubicBezTo>
                    <a:pt x="113" y="88"/>
                    <a:pt x="128" y="73"/>
                    <a:pt x="128" y="54"/>
                  </a:cubicBezTo>
                  <a:cubicBezTo>
                    <a:pt x="128" y="36"/>
                    <a:pt x="114" y="21"/>
                    <a:pt x="96" y="20"/>
                  </a:cubicBezTo>
                  <a:cubicBezTo>
                    <a:pt x="90" y="8"/>
                    <a:pt x="78" y="0"/>
                    <a:pt x="64" y="0"/>
                  </a:cubicBezTo>
                  <a:cubicBezTo>
                    <a:pt x="46" y="0"/>
                    <a:pt x="30" y="14"/>
                    <a:pt x="28" y="32"/>
                  </a:cubicBezTo>
                  <a:cubicBezTo>
                    <a:pt x="28" y="32"/>
                    <a:pt x="28" y="32"/>
                    <a:pt x="28" y="32"/>
                  </a:cubicBezTo>
                  <a:cubicBezTo>
                    <a:pt x="13" y="32"/>
                    <a:pt x="0" y="45"/>
                    <a:pt x="0" y="60"/>
                  </a:cubicBezTo>
                  <a:cubicBezTo>
                    <a:pt x="0" y="76"/>
                    <a:pt x="13" y="88"/>
                    <a:pt x="28" y="88"/>
                  </a:cubicBezTo>
                  <a:close/>
                  <a:moveTo>
                    <a:pt x="28" y="40"/>
                  </a:moveTo>
                  <a:cubicBezTo>
                    <a:pt x="29" y="40"/>
                    <a:pt x="30" y="40"/>
                    <a:pt x="31" y="41"/>
                  </a:cubicBezTo>
                  <a:cubicBezTo>
                    <a:pt x="36" y="41"/>
                    <a:pt x="36" y="41"/>
                    <a:pt x="36" y="41"/>
                  </a:cubicBezTo>
                  <a:cubicBezTo>
                    <a:pt x="36" y="36"/>
                    <a:pt x="36" y="36"/>
                    <a:pt x="36" y="36"/>
                  </a:cubicBezTo>
                  <a:cubicBezTo>
                    <a:pt x="36" y="21"/>
                    <a:pt x="49" y="8"/>
                    <a:pt x="64" y="8"/>
                  </a:cubicBezTo>
                  <a:cubicBezTo>
                    <a:pt x="76" y="8"/>
                    <a:pt x="86" y="15"/>
                    <a:pt x="90" y="26"/>
                  </a:cubicBezTo>
                  <a:cubicBezTo>
                    <a:pt x="91" y="28"/>
                    <a:pt x="91" y="28"/>
                    <a:pt x="91" y="28"/>
                  </a:cubicBezTo>
                  <a:cubicBezTo>
                    <a:pt x="94" y="28"/>
                    <a:pt x="94" y="28"/>
                    <a:pt x="94" y="28"/>
                  </a:cubicBezTo>
                  <a:cubicBezTo>
                    <a:pt x="108" y="28"/>
                    <a:pt x="120" y="40"/>
                    <a:pt x="120" y="54"/>
                  </a:cubicBezTo>
                  <a:cubicBezTo>
                    <a:pt x="120" y="69"/>
                    <a:pt x="108" y="80"/>
                    <a:pt x="94" y="80"/>
                  </a:cubicBezTo>
                  <a:cubicBezTo>
                    <a:pt x="28" y="80"/>
                    <a:pt x="28" y="80"/>
                    <a:pt x="28" y="80"/>
                  </a:cubicBezTo>
                  <a:cubicBezTo>
                    <a:pt x="17" y="80"/>
                    <a:pt x="8" y="71"/>
                    <a:pt x="8" y="60"/>
                  </a:cubicBezTo>
                  <a:cubicBezTo>
                    <a:pt x="8" y="49"/>
                    <a:pt x="17" y="40"/>
                    <a:pt x="28" y="40"/>
                  </a:cubicBez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defTabSz="896386">
                <a:defRPr/>
              </a:pPr>
              <a:endParaRPr lang="en-US" sz="1765" kern="0">
                <a:solidFill>
                  <a:sysClr val="windowText" lastClr="000000"/>
                </a:solidFill>
              </a:endParaRPr>
            </a:p>
          </p:txBody>
        </p:sp>
      </p:grpSp>
      <p:grpSp>
        <p:nvGrpSpPr>
          <p:cNvPr id="11" name="Group 10"/>
          <p:cNvGrpSpPr/>
          <p:nvPr/>
        </p:nvGrpSpPr>
        <p:grpSpPr>
          <a:xfrm>
            <a:off x="269239" y="5565457"/>
            <a:ext cx="1537497" cy="1000996"/>
            <a:chOff x="274637" y="5474631"/>
            <a:chExt cx="1568327" cy="1021068"/>
          </a:xfrm>
        </p:grpSpPr>
        <p:sp>
          <p:nvSpPr>
            <p:cNvPr id="47" name="TextBox 46"/>
            <p:cNvSpPr txBox="1"/>
            <p:nvPr/>
          </p:nvSpPr>
          <p:spPr>
            <a:xfrm>
              <a:off x="274637" y="6006377"/>
              <a:ext cx="1568327" cy="489322"/>
            </a:xfrm>
            <a:prstGeom prst="rect">
              <a:avLst/>
            </a:prstGeom>
            <a:noFill/>
          </p:spPr>
          <p:txBody>
            <a:bodyPr wrap="none" lIns="179259" tIns="143407" rIns="179259" bIns="143407" rtlCol="0">
              <a:spAutoFit/>
            </a:bodyPr>
            <a:lstStyle/>
            <a:p>
              <a:pPr algn="r" defTabSz="896214">
                <a:lnSpc>
                  <a:spcPct val="90000"/>
                </a:lnSpc>
                <a:spcAft>
                  <a:spcPts val="588"/>
                </a:spcAft>
                <a:defRPr/>
              </a:pPr>
              <a:r>
                <a:rPr lang="en-US" sz="1372" b="1" kern="0">
                  <a:gradFill>
                    <a:gsLst>
                      <a:gs pos="8036">
                        <a:schemeClr val="tx1"/>
                      </a:gs>
                      <a:gs pos="21951">
                        <a:schemeClr val="tx1"/>
                      </a:gs>
                    </a:gsLst>
                    <a:lin ang="5400000" scaled="0"/>
                  </a:gradFill>
                </a:rPr>
                <a:t>ON-PREMISES</a:t>
              </a:r>
            </a:p>
          </p:txBody>
        </p:sp>
        <p:sp>
          <p:nvSpPr>
            <p:cNvPr id="61" name="Freeform 29"/>
            <p:cNvSpPr>
              <a:spLocks noChangeAspect="1" noEditPoints="1"/>
            </p:cNvSpPr>
            <p:nvPr/>
          </p:nvSpPr>
          <p:spPr bwMode="auto">
            <a:xfrm>
              <a:off x="904832" y="5474631"/>
              <a:ext cx="307937" cy="335045"/>
            </a:xfrm>
            <a:custGeom>
              <a:avLst/>
              <a:gdLst>
                <a:gd name="T0" fmla="*/ 39 w 284"/>
                <a:gd name="T1" fmla="*/ 116 h 309"/>
                <a:gd name="T2" fmla="*/ 59 w 284"/>
                <a:gd name="T3" fmla="*/ 96 h 309"/>
                <a:gd name="T4" fmla="*/ 97 w 284"/>
                <a:gd name="T5" fmla="*/ 116 h 309"/>
                <a:gd name="T6" fmla="*/ 117 w 284"/>
                <a:gd name="T7" fmla="*/ 96 h 309"/>
                <a:gd name="T8" fmla="*/ 97 w 284"/>
                <a:gd name="T9" fmla="*/ 116 h 309"/>
                <a:gd name="T10" fmla="*/ 39 w 284"/>
                <a:gd name="T11" fmla="*/ 154 h 309"/>
                <a:gd name="T12" fmla="*/ 59 w 284"/>
                <a:gd name="T13" fmla="*/ 174 h 309"/>
                <a:gd name="T14" fmla="*/ 97 w 284"/>
                <a:gd name="T15" fmla="*/ 174 h 309"/>
                <a:gd name="T16" fmla="*/ 117 w 284"/>
                <a:gd name="T17" fmla="*/ 154 h 309"/>
                <a:gd name="T18" fmla="*/ 97 w 284"/>
                <a:gd name="T19" fmla="*/ 174 h 309"/>
                <a:gd name="T20" fmla="*/ 39 w 284"/>
                <a:gd name="T21" fmla="*/ 39 h 309"/>
                <a:gd name="T22" fmla="*/ 59 w 284"/>
                <a:gd name="T23" fmla="*/ 58 h 309"/>
                <a:gd name="T24" fmla="*/ 97 w 284"/>
                <a:gd name="T25" fmla="*/ 58 h 309"/>
                <a:gd name="T26" fmla="*/ 117 w 284"/>
                <a:gd name="T27" fmla="*/ 39 h 309"/>
                <a:gd name="T28" fmla="*/ 97 w 284"/>
                <a:gd name="T29" fmla="*/ 58 h 309"/>
                <a:gd name="T30" fmla="*/ 175 w 284"/>
                <a:gd name="T31" fmla="*/ 58 h 309"/>
                <a:gd name="T32" fmla="*/ 156 w 284"/>
                <a:gd name="T33" fmla="*/ 39 h 309"/>
                <a:gd name="T34" fmla="*/ 59 w 284"/>
                <a:gd name="T35" fmla="*/ 212 h 309"/>
                <a:gd name="T36" fmla="*/ 39 w 284"/>
                <a:gd name="T37" fmla="*/ 231 h 309"/>
                <a:gd name="T38" fmla="*/ 59 w 284"/>
                <a:gd name="T39" fmla="*/ 212 h 309"/>
                <a:gd name="T40" fmla="*/ 117 w 284"/>
                <a:gd name="T41" fmla="*/ 231 h 309"/>
                <a:gd name="T42" fmla="*/ 97 w 284"/>
                <a:gd name="T43" fmla="*/ 212 h 309"/>
                <a:gd name="T44" fmla="*/ 284 w 284"/>
                <a:gd name="T45" fmla="*/ 96 h 309"/>
                <a:gd name="T46" fmla="*/ 214 w 284"/>
                <a:gd name="T47" fmla="*/ 309 h 309"/>
                <a:gd name="T48" fmla="*/ 0 w 284"/>
                <a:gd name="T49" fmla="*/ 309 h 309"/>
                <a:gd name="T50" fmla="*/ 214 w 284"/>
                <a:gd name="T51" fmla="*/ 0 h 309"/>
                <a:gd name="T52" fmla="*/ 284 w 284"/>
                <a:gd name="T53" fmla="*/ 96 h 309"/>
                <a:gd name="T54" fmla="*/ 148 w 284"/>
                <a:gd name="T55" fmla="*/ 96 h 309"/>
                <a:gd name="T56" fmla="*/ 195 w 284"/>
                <a:gd name="T57" fmla="*/ 19 h 309"/>
                <a:gd name="T58" fmla="*/ 20 w 284"/>
                <a:gd name="T59" fmla="*/ 289 h 309"/>
                <a:gd name="T60" fmla="*/ 267 w 284"/>
                <a:gd name="T61" fmla="*/ 113 h 309"/>
                <a:gd name="T62" fmla="*/ 165 w 284"/>
                <a:gd name="T63" fmla="*/ 292 h 309"/>
                <a:gd name="T64" fmla="*/ 267 w 284"/>
                <a:gd name="T65" fmla="*/ 113 h 309"/>
                <a:gd name="T66" fmla="*/ 182 w 284"/>
                <a:gd name="T67" fmla="*/ 178 h 309"/>
                <a:gd name="T68" fmla="*/ 199 w 284"/>
                <a:gd name="T69" fmla="*/ 195 h 309"/>
                <a:gd name="T70" fmla="*/ 248 w 284"/>
                <a:gd name="T71" fmla="*/ 178 h 309"/>
                <a:gd name="T72" fmla="*/ 233 w 284"/>
                <a:gd name="T73" fmla="*/ 195 h 309"/>
                <a:gd name="T74" fmla="*/ 248 w 284"/>
                <a:gd name="T75" fmla="*/ 178 h 309"/>
                <a:gd name="T76" fmla="*/ 182 w 284"/>
                <a:gd name="T77" fmla="*/ 227 h 309"/>
                <a:gd name="T78" fmla="*/ 199 w 284"/>
                <a:gd name="T79" fmla="*/ 244 h 309"/>
                <a:gd name="T80" fmla="*/ 248 w 284"/>
                <a:gd name="T81" fmla="*/ 227 h 309"/>
                <a:gd name="T82" fmla="*/ 233 w 284"/>
                <a:gd name="T83" fmla="*/ 244 h 309"/>
                <a:gd name="T84" fmla="*/ 248 w 284"/>
                <a:gd name="T85" fmla="*/ 227 h 309"/>
                <a:gd name="T86" fmla="*/ 182 w 284"/>
                <a:gd name="T87" fmla="*/ 128 h 309"/>
                <a:gd name="T88" fmla="*/ 199 w 284"/>
                <a:gd name="T89" fmla="*/ 145 h 309"/>
                <a:gd name="T90" fmla="*/ 248 w 284"/>
                <a:gd name="T91" fmla="*/ 128 h 309"/>
                <a:gd name="T92" fmla="*/ 233 w 284"/>
                <a:gd name="T93" fmla="*/ 145 h 309"/>
                <a:gd name="T94" fmla="*/ 248 w 284"/>
                <a:gd name="T95" fmla="*/ 12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4" h="309">
                  <a:moveTo>
                    <a:pt x="59" y="116"/>
                  </a:moveTo>
                  <a:lnTo>
                    <a:pt x="39" y="116"/>
                  </a:lnTo>
                  <a:lnTo>
                    <a:pt x="39" y="96"/>
                  </a:lnTo>
                  <a:lnTo>
                    <a:pt x="59" y="96"/>
                  </a:lnTo>
                  <a:lnTo>
                    <a:pt x="59" y="116"/>
                  </a:lnTo>
                  <a:close/>
                  <a:moveTo>
                    <a:pt x="97" y="116"/>
                  </a:moveTo>
                  <a:lnTo>
                    <a:pt x="117" y="116"/>
                  </a:lnTo>
                  <a:lnTo>
                    <a:pt x="117" y="96"/>
                  </a:lnTo>
                  <a:lnTo>
                    <a:pt x="97" y="96"/>
                  </a:lnTo>
                  <a:lnTo>
                    <a:pt x="97" y="116"/>
                  </a:lnTo>
                  <a:close/>
                  <a:moveTo>
                    <a:pt x="59" y="154"/>
                  </a:moveTo>
                  <a:lnTo>
                    <a:pt x="39" y="154"/>
                  </a:lnTo>
                  <a:lnTo>
                    <a:pt x="39" y="174"/>
                  </a:lnTo>
                  <a:lnTo>
                    <a:pt x="59" y="174"/>
                  </a:lnTo>
                  <a:lnTo>
                    <a:pt x="59" y="154"/>
                  </a:lnTo>
                  <a:close/>
                  <a:moveTo>
                    <a:pt x="97" y="174"/>
                  </a:moveTo>
                  <a:lnTo>
                    <a:pt x="117" y="174"/>
                  </a:lnTo>
                  <a:lnTo>
                    <a:pt x="117" y="154"/>
                  </a:lnTo>
                  <a:lnTo>
                    <a:pt x="97" y="154"/>
                  </a:lnTo>
                  <a:lnTo>
                    <a:pt x="97" y="174"/>
                  </a:lnTo>
                  <a:close/>
                  <a:moveTo>
                    <a:pt x="59" y="39"/>
                  </a:moveTo>
                  <a:lnTo>
                    <a:pt x="39" y="39"/>
                  </a:lnTo>
                  <a:lnTo>
                    <a:pt x="39" y="58"/>
                  </a:lnTo>
                  <a:lnTo>
                    <a:pt x="59" y="58"/>
                  </a:lnTo>
                  <a:lnTo>
                    <a:pt x="59" y="39"/>
                  </a:lnTo>
                  <a:close/>
                  <a:moveTo>
                    <a:pt x="97" y="58"/>
                  </a:moveTo>
                  <a:lnTo>
                    <a:pt x="117" y="58"/>
                  </a:lnTo>
                  <a:lnTo>
                    <a:pt x="117" y="39"/>
                  </a:lnTo>
                  <a:lnTo>
                    <a:pt x="97" y="39"/>
                  </a:lnTo>
                  <a:lnTo>
                    <a:pt x="97" y="58"/>
                  </a:lnTo>
                  <a:close/>
                  <a:moveTo>
                    <a:pt x="156" y="58"/>
                  </a:moveTo>
                  <a:lnTo>
                    <a:pt x="175" y="58"/>
                  </a:lnTo>
                  <a:lnTo>
                    <a:pt x="175" y="39"/>
                  </a:lnTo>
                  <a:lnTo>
                    <a:pt x="156" y="39"/>
                  </a:lnTo>
                  <a:lnTo>
                    <a:pt x="156" y="58"/>
                  </a:lnTo>
                  <a:close/>
                  <a:moveTo>
                    <a:pt x="59" y="212"/>
                  </a:moveTo>
                  <a:lnTo>
                    <a:pt x="39" y="212"/>
                  </a:lnTo>
                  <a:lnTo>
                    <a:pt x="39" y="231"/>
                  </a:lnTo>
                  <a:lnTo>
                    <a:pt x="59" y="231"/>
                  </a:lnTo>
                  <a:lnTo>
                    <a:pt x="59" y="212"/>
                  </a:lnTo>
                  <a:close/>
                  <a:moveTo>
                    <a:pt x="97" y="231"/>
                  </a:moveTo>
                  <a:lnTo>
                    <a:pt x="117" y="231"/>
                  </a:lnTo>
                  <a:lnTo>
                    <a:pt x="117" y="212"/>
                  </a:lnTo>
                  <a:lnTo>
                    <a:pt x="97" y="212"/>
                  </a:lnTo>
                  <a:lnTo>
                    <a:pt x="97" y="231"/>
                  </a:lnTo>
                  <a:close/>
                  <a:moveTo>
                    <a:pt x="284" y="96"/>
                  </a:moveTo>
                  <a:lnTo>
                    <a:pt x="284" y="309"/>
                  </a:lnTo>
                  <a:lnTo>
                    <a:pt x="214" y="309"/>
                  </a:lnTo>
                  <a:lnTo>
                    <a:pt x="148" y="309"/>
                  </a:lnTo>
                  <a:lnTo>
                    <a:pt x="0" y="309"/>
                  </a:lnTo>
                  <a:lnTo>
                    <a:pt x="0" y="0"/>
                  </a:lnTo>
                  <a:lnTo>
                    <a:pt x="214" y="0"/>
                  </a:lnTo>
                  <a:lnTo>
                    <a:pt x="214" y="96"/>
                  </a:lnTo>
                  <a:lnTo>
                    <a:pt x="284" y="96"/>
                  </a:lnTo>
                  <a:close/>
                  <a:moveTo>
                    <a:pt x="148" y="289"/>
                  </a:moveTo>
                  <a:lnTo>
                    <a:pt x="148" y="96"/>
                  </a:lnTo>
                  <a:lnTo>
                    <a:pt x="195" y="96"/>
                  </a:lnTo>
                  <a:lnTo>
                    <a:pt x="195" y="19"/>
                  </a:lnTo>
                  <a:lnTo>
                    <a:pt x="20" y="19"/>
                  </a:lnTo>
                  <a:lnTo>
                    <a:pt x="20" y="289"/>
                  </a:lnTo>
                  <a:lnTo>
                    <a:pt x="148" y="289"/>
                  </a:lnTo>
                  <a:close/>
                  <a:moveTo>
                    <a:pt x="267" y="113"/>
                  </a:moveTo>
                  <a:lnTo>
                    <a:pt x="165" y="113"/>
                  </a:lnTo>
                  <a:lnTo>
                    <a:pt x="165" y="292"/>
                  </a:lnTo>
                  <a:lnTo>
                    <a:pt x="267" y="292"/>
                  </a:lnTo>
                  <a:lnTo>
                    <a:pt x="267" y="113"/>
                  </a:lnTo>
                  <a:close/>
                  <a:moveTo>
                    <a:pt x="199" y="178"/>
                  </a:moveTo>
                  <a:lnTo>
                    <a:pt x="182" y="178"/>
                  </a:lnTo>
                  <a:lnTo>
                    <a:pt x="182" y="195"/>
                  </a:lnTo>
                  <a:lnTo>
                    <a:pt x="199" y="195"/>
                  </a:lnTo>
                  <a:lnTo>
                    <a:pt x="199" y="178"/>
                  </a:lnTo>
                  <a:close/>
                  <a:moveTo>
                    <a:pt x="248" y="178"/>
                  </a:moveTo>
                  <a:lnTo>
                    <a:pt x="233" y="178"/>
                  </a:lnTo>
                  <a:lnTo>
                    <a:pt x="233" y="195"/>
                  </a:lnTo>
                  <a:lnTo>
                    <a:pt x="248" y="195"/>
                  </a:lnTo>
                  <a:lnTo>
                    <a:pt x="248" y="178"/>
                  </a:lnTo>
                  <a:close/>
                  <a:moveTo>
                    <a:pt x="199" y="227"/>
                  </a:moveTo>
                  <a:lnTo>
                    <a:pt x="182" y="227"/>
                  </a:lnTo>
                  <a:lnTo>
                    <a:pt x="182" y="244"/>
                  </a:lnTo>
                  <a:lnTo>
                    <a:pt x="199" y="244"/>
                  </a:lnTo>
                  <a:lnTo>
                    <a:pt x="199" y="227"/>
                  </a:lnTo>
                  <a:close/>
                  <a:moveTo>
                    <a:pt x="248" y="227"/>
                  </a:moveTo>
                  <a:lnTo>
                    <a:pt x="233" y="227"/>
                  </a:lnTo>
                  <a:lnTo>
                    <a:pt x="233" y="244"/>
                  </a:lnTo>
                  <a:lnTo>
                    <a:pt x="248" y="244"/>
                  </a:lnTo>
                  <a:lnTo>
                    <a:pt x="248" y="227"/>
                  </a:lnTo>
                  <a:close/>
                  <a:moveTo>
                    <a:pt x="199" y="128"/>
                  </a:moveTo>
                  <a:lnTo>
                    <a:pt x="182" y="128"/>
                  </a:lnTo>
                  <a:lnTo>
                    <a:pt x="182" y="145"/>
                  </a:lnTo>
                  <a:lnTo>
                    <a:pt x="199" y="145"/>
                  </a:lnTo>
                  <a:lnTo>
                    <a:pt x="199" y="128"/>
                  </a:lnTo>
                  <a:close/>
                  <a:moveTo>
                    <a:pt x="248" y="128"/>
                  </a:moveTo>
                  <a:lnTo>
                    <a:pt x="233" y="128"/>
                  </a:lnTo>
                  <a:lnTo>
                    <a:pt x="233" y="145"/>
                  </a:lnTo>
                  <a:lnTo>
                    <a:pt x="248" y="145"/>
                  </a:lnTo>
                  <a:lnTo>
                    <a:pt x="248" y="128"/>
                  </a:lnTo>
                  <a:close/>
                </a:path>
              </a:pathLst>
            </a:custGeom>
            <a:solidFill>
              <a:schemeClr val="tx1"/>
            </a:solidFill>
            <a:ln>
              <a:noFill/>
            </a:ln>
          </p:spPr>
          <p:txBody>
            <a:bodyPr vert="horz" wrap="square" lIns="89642" tIns="44821" rIns="89642" bIns="44821" numCol="1" anchor="t" anchorCtr="0" compatLnSpc="1">
              <a:prstTxWarp prst="textNoShape">
                <a:avLst/>
              </a:prstTxWarp>
            </a:bodyPr>
            <a:lstStyle/>
            <a:p>
              <a:pPr defTabSz="896386">
                <a:defRPr/>
              </a:pPr>
              <a:endParaRPr lang="en-US" sz="1765" kern="0">
                <a:solidFill>
                  <a:sysClr val="windowText" lastClr="000000"/>
                </a:solidFill>
              </a:endParaRPr>
            </a:p>
          </p:txBody>
        </p:sp>
      </p:grpSp>
      <p:grpSp>
        <p:nvGrpSpPr>
          <p:cNvPr id="24" name="Group 23"/>
          <p:cNvGrpSpPr/>
          <p:nvPr/>
        </p:nvGrpSpPr>
        <p:grpSpPr>
          <a:xfrm>
            <a:off x="5844307" y="5802167"/>
            <a:ext cx="503386" cy="503386"/>
            <a:chOff x="8336609" y="5875374"/>
            <a:chExt cx="513480" cy="513480"/>
          </a:xfrm>
        </p:grpSpPr>
        <p:sp>
          <p:nvSpPr>
            <p:cNvPr id="88" name="Oval 87"/>
            <p:cNvSpPr/>
            <p:nvPr/>
          </p:nvSpPr>
          <p:spPr bwMode="auto">
            <a:xfrm>
              <a:off x="8336609" y="5875374"/>
              <a:ext cx="513480" cy="513480"/>
            </a:xfrm>
            <a:prstGeom prst="ellipse">
              <a:avLst/>
            </a:prstGeom>
            <a:solidFill>
              <a:schemeClr val="bg1"/>
            </a:solidFill>
            <a:ln w="31750" cap="sq">
              <a:solidFill>
                <a:schemeClr val="bg1">
                  <a:lumMod val="85000"/>
                </a:schemeClr>
              </a:solidFill>
              <a:miter lim="800000"/>
              <a:headEnd type="arrow" w="lg" len="sm"/>
              <a:tailEnd type="arrow" w="lg"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sp>
          <p:nvSpPr>
            <p:cNvPr id="62" name="Freeform 6"/>
            <p:cNvSpPr>
              <a:spLocks noChangeAspect="1" noEditPoints="1"/>
            </p:cNvSpPr>
            <p:nvPr/>
          </p:nvSpPr>
          <p:spPr bwMode="auto">
            <a:xfrm>
              <a:off x="8500423" y="6013770"/>
              <a:ext cx="185853" cy="223829"/>
            </a:xfrm>
            <a:custGeom>
              <a:avLst/>
              <a:gdLst>
                <a:gd name="T0" fmla="*/ 270 w 410"/>
                <a:gd name="T1" fmla="*/ 37 h 494"/>
                <a:gd name="T2" fmla="*/ 293 w 410"/>
                <a:gd name="T3" fmla="*/ 4 h 494"/>
                <a:gd name="T4" fmla="*/ 291 w 410"/>
                <a:gd name="T5" fmla="*/ 1 h 494"/>
                <a:gd name="T6" fmla="*/ 288 w 410"/>
                <a:gd name="T7" fmla="*/ 1 h 494"/>
                <a:gd name="T8" fmla="*/ 264 w 410"/>
                <a:gd name="T9" fmla="*/ 34 h 494"/>
                <a:gd name="T10" fmla="*/ 205 w 410"/>
                <a:gd name="T11" fmla="*/ 24 h 494"/>
                <a:gd name="T12" fmla="*/ 146 w 410"/>
                <a:gd name="T13" fmla="*/ 34 h 494"/>
                <a:gd name="T14" fmla="*/ 123 w 410"/>
                <a:gd name="T15" fmla="*/ 1 h 494"/>
                <a:gd name="T16" fmla="*/ 119 w 410"/>
                <a:gd name="T17" fmla="*/ 1 h 494"/>
                <a:gd name="T18" fmla="*/ 118 w 410"/>
                <a:gd name="T19" fmla="*/ 4 h 494"/>
                <a:gd name="T20" fmla="*/ 141 w 410"/>
                <a:gd name="T21" fmla="*/ 36 h 494"/>
                <a:gd name="T22" fmla="*/ 73 w 410"/>
                <a:gd name="T23" fmla="*/ 137 h 494"/>
                <a:gd name="T24" fmla="*/ 338 w 410"/>
                <a:gd name="T25" fmla="*/ 137 h 494"/>
                <a:gd name="T26" fmla="*/ 270 w 410"/>
                <a:gd name="T27" fmla="*/ 37 h 494"/>
                <a:gd name="T28" fmla="*/ 147 w 410"/>
                <a:gd name="T29" fmla="*/ 95 h 494"/>
                <a:gd name="T30" fmla="*/ 131 w 410"/>
                <a:gd name="T31" fmla="*/ 79 h 494"/>
                <a:gd name="T32" fmla="*/ 147 w 410"/>
                <a:gd name="T33" fmla="*/ 63 h 494"/>
                <a:gd name="T34" fmla="*/ 163 w 410"/>
                <a:gd name="T35" fmla="*/ 79 h 494"/>
                <a:gd name="T36" fmla="*/ 147 w 410"/>
                <a:gd name="T37" fmla="*/ 95 h 494"/>
                <a:gd name="T38" fmla="*/ 264 w 410"/>
                <a:gd name="T39" fmla="*/ 95 h 494"/>
                <a:gd name="T40" fmla="*/ 248 w 410"/>
                <a:gd name="T41" fmla="*/ 79 h 494"/>
                <a:gd name="T42" fmla="*/ 264 w 410"/>
                <a:gd name="T43" fmla="*/ 63 h 494"/>
                <a:gd name="T44" fmla="*/ 280 w 410"/>
                <a:gd name="T45" fmla="*/ 79 h 494"/>
                <a:gd name="T46" fmla="*/ 264 w 410"/>
                <a:gd name="T47" fmla="*/ 95 h 494"/>
                <a:gd name="T48" fmla="*/ 323 w 410"/>
                <a:gd name="T49" fmla="*/ 153 h 494"/>
                <a:gd name="T50" fmla="*/ 339 w 410"/>
                <a:gd name="T51" fmla="*/ 153 h 494"/>
                <a:gd name="T52" fmla="*/ 339 w 410"/>
                <a:gd name="T53" fmla="*/ 263 h 494"/>
                <a:gd name="T54" fmla="*/ 339 w 410"/>
                <a:gd name="T55" fmla="*/ 263 h 494"/>
                <a:gd name="T56" fmla="*/ 339 w 410"/>
                <a:gd name="T57" fmla="*/ 378 h 494"/>
                <a:gd name="T58" fmla="*/ 323 w 410"/>
                <a:gd name="T59" fmla="*/ 394 h 494"/>
                <a:gd name="T60" fmla="*/ 289 w 410"/>
                <a:gd name="T61" fmla="*/ 394 h 494"/>
                <a:gd name="T62" fmla="*/ 289 w 410"/>
                <a:gd name="T63" fmla="*/ 466 h 494"/>
                <a:gd name="T64" fmla="*/ 260 w 410"/>
                <a:gd name="T65" fmla="*/ 494 h 494"/>
                <a:gd name="T66" fmla="*/ 232 w 410"/>
                <a:gd name="T67" fmla="*/ 466 h 494"/>
                <a:gd name="T68" fmla="*/ 232 w 410"/>
                <a:gd name="T69" fmla="*/ 394 h 494"/>
                <a:gd name="T70" fmla="*/ 179 w 410"/>
                <a:gd name="T71" fmla="*/ 394 h 494"/>
                <a:gd name="T72" fmla="*/ 179 w 410"/>
                <a:gd name="T73" fmla="*/ 466 h 494"/>
                <a:gd name="T74" fmla="*/ 150 w 410"/>
                <a:gd name="T75" fmla="*/ 494 h 494"/>
                <a:gd name="T76" fmla="*/ 122 w 410"/>
                <a:gd name="T77" fmla="*/ 466 h 494"/>
                <a:gd name="T78" fmla="*/ 122 w 410"/>
                <a:gd name="T79" fmla="*/ 394 h 494"/>
                <a:gd name="T80" fmla="*/ 88 w 410"/>
                <a:gd name="T81" fmla="*/ 394 h 494"/>
                <a:gd name="T82" fmla="*/ 72 w 410"/>
                <a:gd name="T83" fmla="*/ 378 h 494"/>
                <a:gd name="T84" fmla="*/ 72 w 410"/>
                <a:gd name="T85" fmla="*/ 263 h 494"/>
                <a:gd name="T86" fmla="*/ 71 w 410"/>
                <a:gd name="T87" fmla="*/ 263 h 494"/>
                <a:gd name="T88" fmla="*/ 71 w 410"/>
                <a:gd name="T89" fmla="*/ 153 h 494"/>
                <a:gd name="T90" fmla="*/ 88 w 410"/>
                <a:gd name="T91" fmla="*/ 153 h 494"/>
                <a:gd name="T92" fmla="*/ 323 w 410"/>
                <a:gd name="T93" fmla="*/ 153 h 494"/>
                <a:gd name="T94" fmla="*/ 410 w 410"/>
                <a:gd name="T95" fmla="*/ 172 h 494"/>
                <a:gd name="T96" fmla="*/ 410 w 410"/>
                <a:gd name="T97" fmla="*/ 300 h 494"/>
                <a:gd name="T98" fmla="*/ 382 w 410"/>
                <a:gd name="T99" fmla="*/ 328 h 494"/>
                <a:gd name="T100" fmla="*/ 354 w 410"/>
                <a:gd name="T101" fmla="*/ 300 h 494"/>
                <a:gd name="T102" fmla="*/ 354 w 410"/>
                <a:gd name="T103" fmla="*/ 172 h 494"/>
                <a:gd name="T104" fmla="*/ 382 w 410"/>
                <a:gd name="T105" fmla="*/ 144 h 494"/>
                <a:gd name="T106" fmla="*/ 410 w 410"/>
                <a:gd name="T107" fmla="*/ 172 h 494"/>
                <a:gd name="T108" fmla="*/ 57 w 410"/>
                <a:gd name="T109" fmla="*/ 172 h 494"/>
                <a:gd name="T110" fmla="*/ 57 w 410"/>
                <a:gd name="T111" fmla="*/ 300 h 494"/>
                <a:gd name="T112" fmla="*/ 29 w 410"/>
                <a:gd name="T113" fmla="*/ 328 h 494"/>
                <a:gd name="T114" fmla="*/ 0 w 410"/>
                <a:gd name="T115" fmla="*/ 300 h 494"/>
                <a:gd name="T116" fmla="*/ 0 w 410"/>
                <a:gd name="T117" fmla="*/ 172 h 494"/>
                <a:gd name="T118" fmla="*/ 29 w 410"/>
                <a:gd name="T119" fmla="*/ 144 h 494"/>
                <a:gd name="T120" fmla="*/ 57 w 410"/>
                <a:gd name="T121" fmla="*/ 17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0" h="494">
                  <a:moveTo>
                    <a:pt x="270" y="37"/>
                  </a:moveTo>
                  <a:cubicBezTo>
                    <a:pt x="293" y="4"/>
                    <a:pt x="293" y="4"/>
                    <a:pt x="293" y="4"/>
                  </a:cubicBezTo>
                  <a:cubicBezTo>
                    <a:pt x="293" y="3"/>
                    <a:pt x="293" y="2"/>
                    <a:pt x="291" y="1"/>
                  </a:cubicBezTo>
                  <a:cubicBezTo>
                    <a:pt x="290" y="0"/>
                    <a:pt x="289" y="0"/>
                    <a:pt x="288" y="1"/>
                  </a:cubicBezTo>
                  <a:cubicBezTo>
                    <a:pt x="264" y="34"/>
                    <a:pt x="264" y="34"/>
                    <a:pt x="264" y="34"/>
                  </a:cubicBezTo>
                  <a:cubicBezTo>
                    <a:pt x="248" y="28"/>
                    <a:pt x="229" y="24"/>
                    <a:pt x="205" y="24"/>
                  </a:cubicBezTo>
                  <a:cubicBezTo>
                    <a:pt x="182" y="24"/>
                    <a:pt x="162" y="28"/>
                    <a:pt x="146" y="34"/>
                  </a:cubicBezTo>
                  <a:cubicBezTo>
                    <a:pt x="123" y="1"/>
                    <a:pt x="123" y="1"/>
                    <a:pt x="123" y="1"/>
                  </a:cubicBezTo>
                  <a:cubicBezTo>
                    <a:pt x="122" y="0"/>
                    <a:pt x="121" y="0"/>
                    <a:pt x="119" y="1"/>
                  </a:cubicBezTo>
                  <a:cubicBezTo>
                    <a:pt x="118" y="2"/>
                    <a:pt x="117" y="3"/>
                    <a:pt x="118" y="4"/>
                  </a:cubicBezTo>
                  <a:cubicBezTo>
                    <a:pt x="141" y="36"/>
                    <a:pt x="141" y="36"/>
                    <a:pt x="141" y="36"/>
                  </a:cubicBezTo>
                  <a:cubicBezTo>
                    <a:pt x="75" y="65"/>
                    <a:pt x="73" y="137"/>
                    <a:pt x="73" y="137"/>
                  </a:cubicBezTo>
                  <a:cubicBezTo>
                    <a:pt x="338" y="137"/>
                    <a:pt x="338" y="137"/>
                    <a:pt x="338" y="137"/>
                  </a:cubicBezTo>
                  <a:cubicBezTo>
                    <a:pt x="338" y="137"/>
                    <a:pt x="335" y="66"/>
                    <a:pt x="270" y="37"/>
                  </a:cubicBezTo>
                  <a:close/>
                  <a:moveTo>
                    <a:pt x="147" y="95"/>
                  </a:moveTo>
                  <a:cubicBezTo>
                    <a:pt x="138" y="95"/>
                    <a:pt x="131" y="88"/>
                    <a:pt x="131" y="79"/>
                  </a:cubicBezTo>
                  <a:cubicBezTo>
                    <a:pt x="131" y="70"/>
                    <a:pt x="138" y="63"/>
                    <a:pt x="147" y="63"/>
                  </a:cubicBezTo>
                  <a:cubicBezTo>
                    <a:pt x="156" y="63"/>
                    <a:pt x="163" y="70"/>
                    <a:pt x="163" y="79"/>
                  </a:cubicBezTo>
                  <a:cubicBezTo>
                    <a:pt x="163" y="88"/>
                    <a:pt x="156" y="95"/>
                    <a:pt x="147" y="95"/>
                  </a:cubicBezTo>
                  <a:close/>
                  <a:moveTo>
                    <a:pt x="264" y="95"/>
                  </a:moveTo>
                  <a:cubicBezTo>
                    <a:pt x="255" y="95"/>
                    <a:pt x="248" y="88"/>
                    <a:pt x="248" y="79"/>
                  </a:cubicBezTo>
                  <a:cubicBezTo>
                    <a:pt x="248" y="70"/>
                    <a:pt x="255" y="63"/>
                    <a:pt x="264" y="63"/>
                  </a:cubicBezTo>
                  <a:cubicBezTo>
                    <a:pt x="272" y="63"/>
                    <a:pt x="280" y="70"/>
                    <a:pt x="280" y="79"/>
                  </a:cubicBezTo>
                  <a:cubicBezTo>
                    <a:pt x="280" y="88"/>
                    <a:pt x="272" y="95"/>
                    <a:pt x="264" y="95"/>
                  </a:cubicBezTo>
                  <a:close/>
                  <a:moveTo>
                    <a:pt x="323" y="153"/>
                  </a:moveTo>
                  <a:cubicBezTo>
                    <a:pt x="339" y="153"/>
                    <a:pt x="339" y="153"/>
                    <a:pt x="339" y="153"/>
                  </a:cubicBezTo>
                  <a:cubicBezTo>
                    <a:pt x="339" y="263"/>
                    <a:pt x="339" y="263"/>
                    <a:pt x="339" y="263"/>
                  </a:cubicBezTo>
                  <a:cubicBezTo>
                    <a:pt x="339" y="263"/>
                    <a:pt x="339" y="263"/>
                    <a:pt x="339" y="263"/>
                  </a:cubicBezTo>
                  <a:cubicBezTo>
                    <a:pt x="339" y="378"/>
                    <a:pt x="339" y="378"/>
                    <a:pt x="339" y="378"/>
                  </a:cubicBezTo>
                  <a:cubicBezTo>
                    <a:pt x="339" y="387"/>
                    <a:pt x="332" y="394"/>
                    <a:pt x="323" y="394"/>
                  </a:cubicBezTo>
                  <a:cubicBezTo>
                    <a:pt x="289" y="394"/>
                    <a:pt x="289" y="394"/>
                    <a:pt x="289" y="394"/>
                  </a:cubicBezTo>
                  <a:cubicBezTo>
                    <a:pt x="289" y="466"/>
                    <a:pt x="289" y="466"/>
                    <a:pt x="289" y="466"/>
                  </a:cubicBezTo>
                  <a:cubicBezTo>
                    <a:pt x="289" y="481"/>
                    <a:pt x="276" y="494"/>
                    <a:pt x="260" y="494"/>
                  </a:cubicBezTo>
                  <a:cubicBezTo>
                    <a:pt x="245" y="494"/>
                    <a:pt x="232" y="481"/>
                    <a:pt x="232" y="466"/>
                  </a:cubicBezTo>
                  <a:cubicBezTo>
                    <a:pt x="232" y="394"/>
                    <a:pt x="232" y="394"/>
                    <a:pt x="232" y="394"/>
                  </a:cubicBezTo>
                  <a:cubicBezTo>
                    <a:pt x="179" y="394"/>
                    <a:pt x="179" y="394"/>
                    <a:pt x="179" y="394"/>
                  </a:cubicBezTo>
                  <a:cubicBezTo>
                    <a:pt x="179" y="466"/>
                    <a:pt x="179" y="466"/>
                    <a:pt x="179" y="466"/>
                  </a:cubicBezTo>
                  <a:cubicBezTo>
                    <a:pt x="179" y="481"/>
                    <a:pt x="166" y="494"/>
                    <a:pt x="150" y="494"/>
                  </a:cubicBezTo>
                  <a:cubicBezTo>
                    <a:pt x="135" y="494"/>
                    <a:pt x="122" y="481"/>
                    <a:pt x="122" y="466"/>
                  </a:cubicBezTo>
                  <a:cubicBezTo>
                    <a:pt x="122" y="394"/>
                    <a:pt x="122" y="394"/>
                    <a:pt x="122" y="394"/>
                  </a:cubicBezTo>
                  <a:cubicBezTo>
                    <a:pt x="88" y="394"/>
                    <a:pt x="88" y="394"/>
                    <a:pt x="88" y="394"/>
                  </a:cubicBezTo>
                  <a:cubicBezTo>
                    <a:pt x="79" y="394"/>
                    <a:pt x="72" y="387"/>
                    <a:pt x="72" y="378"/>
                  </a:cubicBezTo>
                  <a:cubicBezTo>
                    <a:pt x="72" y="263"/>
                    <a:pt x="72" y="263"/>
                    <a:pt x="72" y="263"/>
                  </a:cubicBezTo>
                  <a:cubicBezTo>
                    <a:pt x="71" y="263"/>
                    <a:pt x="71" y="263"/>
                    <a:pt x="71" y="263"/>
                  </a:cubicBezTo>
                  <a:cubicBezTo>
                    <a:pt x="71" y="153"/>
                    <a:pt x="71" y="153"/>
                    <a:pt x="71" y="153"/>
                  </a:cubicBezTo>
                  <a:cubicBezTo>
                    <a:pt x="88" y="153"/>
                    <a:pt x="88" y="153"/>
                    <a:pt x="88" y="153"/>
                  </a:cubicBezTo>
                  <a:lnTo>
                    <a:pt x="323" y="153"/>
                  </a:lnTo>
                  <a:close/>
                  <a:moveTo>
                    <a:pt x="410" y="172"/>
                  </a:moveTo>
                  <a:cubicBezTo>
                    <a:pt x="410" y="300"/>
                    <a:pt x="410" y="300"/>
                    <a:pt x="410" y="300"/>
                  </a:cubicBezTo>
                  <a:cubicBezTo>
                    <a:pt x="410" y="316"/>
                    <a:pt x="398" y="328"/>
                    <a:pt x="382" y="328"/>
                  </a:cubicBezTo>
                  <a:cubicBezTo>
                    <a:pt x="366" y="328"/>
                    <a:pt x="354" y="316"/>
                    <a:pt x="354" y="300"/>
                  </a:cubicBezTo>
                  <a:cubicBezTo>
                    <a:pt x="354" y="172"/>
                    <a:pt x="354" y="172"/>
                    <a:pt x="354" y="172"/>
                  </a:cubicBezTo>
                  <a:cubicBezTo>
                    <a:pt x="354" y="156"/>
                    <a:pt x="366" y="144"/>
                    <a:pt x="382" y="144"/>
                  </a:cubicBezTo>
                  <a:cubicBezTo>
                    <a:pt x="398" y="144"/>
                    <a:pt x="410" y="156"/>
                    <a:pt x="410" y="172"/>
                  </a:cubicBezTo>
                  <a:close/>
                  <a:moveTo>
                    <a:pt x="57" y="172"/>
                  </a:moveTo>
                  <a:cubicBezTo>
                    <a:pt x="57" y="300"/>
                    <a:pt x="57" y="300"/>
                    <a:pt x="57" y="300"/>
                  </a:cubicBezTo>
                  <a:cubicBezTo>
                    <a:pt x="57" y="316"/>
                    <a:pt x="44" y="328"/>
                    <a:pt x="29" y="328"/>
                  </a:cubicBezTo>
                  <a:cubicBezTo>
                    <a:pt x="13" y="328"/>
                    <a:pt x="0" y="316"/>
                    <a:pt x="0" y="300"/>
                  </a:cubicBezTo>
                  <a:cubicBezTo>
                    <a:pt x="0" y="172"/>
                    <a:pt x="0" y="172"/>
                    <a:pt x="0" y="172"/>
                  </a:cubicBezTo>
                  <a:cubicBezTo>
                    <a:pt x="0" y="156"/>
                    <a:pt x="13" y="144"/>
                    <a:pt x="29" y="144"/>
                  </a:cubicBezTo>
                  <a:cubicBezTo>
                    <a:pt x="44" y="144"/>
                    <a:pt x="57" y="156"/>
                    <a:pt x="57" y="172"/>
                  </a:cubicBezTo>
                  <a:close/>
                </a:path>
              </a:pathLst>
            </a:custGeom>
            <a:solidFill>
              <a:schemeClr val="tx1"/>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sz="1765" kern="0">
                <a:solidFill>
                  <a:sysClr val="windowText" lastClr="000000"/>
                </a:solidFill>
              </a:endParaRPr>
            </a:p>
          </p:txBody>
        </p:sp>
      </p:grpSp>
      <p:grpSp>
        <p:nvGrpSpPr>
          <p:cNvPr id="23" name="Group 22"/>
          <p:cNvGrpSpPr/>
          <p:nvPr/>
        </p:nvGrpSpPr>
        <p:grpSpPr>
          <a:xfrm>
            <a:off x="6475336" y="5802167"/>
            <a:ext cx="503386" cy="503386"/>
            <a:chOff x="9089309" y="5875374"/>
            <a:chExt cx="513480" cy="513480"/>
          </a:xfrm>
        </p:grpSpPr>
        <p:sp>
          <p:nvSpPr>
            <p:cNvPr id="89" name="Oval 88"/>
            <p:cNvSpPr/>
            <p:nvPr/>
          </p:nvSpPr>
          <p:spPr bwMode="auto">
            <a:xfrm>
              <a:off x="9089309" y="5875374"/>
              <a:ext cx="513480" cy="513480"/>
            </a:xfrm>
            <a:prstGeom prst="ellipse">
              <a:avLst/>
            </a:prstGeom>
            <a:solidFill>
              <a:schemeClr val="bg1"/>
            </a:solidFill>
            <a:ln w="31750" cap="sq">
              <a:solidFill>
                <a:schemeClr val="bg1">
                  <a:lumMod val="85000"/>
                </a:schemeClr>
              </a:solidFill>
              <a:miter lim="800000"/>
              <a:headEnd type="arrow" w="lg" len="sm"/>
              <a:tailEnd type="arrow" w="lg"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sp>
          <p:nvSpPr>
            <p:cNvPr id="63" name="Freeform 18"/>
            <p:cNvSpPr>
              <a:spLocks noChangeAspect="1" noEditPoints="1"/>
            </p:cNvSpPr>
            <p:nvPr/>
          </p:nvSpPr>
          <p:spPr bwMode="auto">
            <a:xfrm>
              <a:off x="9248646" y="6009809"/>
              <a:ext cx="194806" cy="219053"/>
            </a:xfrm>
            <a:custGeom>
              <a:avLst/>
              <a:gdLst>
                <a:gd name="T0" fmla="*/ 197 w 197"/>
                <a:gd name="T1" fmla="*/ 163 h 222"/>
                <a:gd name="T2" fmla="*/ 182 w 197"/>
                <a:gd name="T3" fmla="*/ 190 h 222"/>
                <a:gd name="T4" fmla="*/ 143 w 197"/>
                <a:gd name="T5" fmla="*/ 222 h 222"/>
                <a:gd name="T6" fmla="*/ 105 w 197"/>
                <a:gd name="T7" fmla="*/ 212 h 222"/>
                <a:gd name="T8" fmla="*/ 67 w 197"/>
                <a:gd name="T9" fmla="*/ 222 h 222"/>
                <a:gd name="T10" fmla="*/ 29 w 197"/>
                <a:gd name="T11" fmla="*/ 191 h 222"/>
                <a:gd name="T12" fmla="*/ 16 w 197"/>
                <a:gd name="T13" fmla="*/ 80 h 222"/>
                <a:gd name="T14" fmla="*/ 63 w 197"/>
                <a:gd name="T15" fmla="*/ 52 h 222"/>
                <a:gd name="T16" fmla="*/ 105 w 197"/>
                <a:gd name="T17" fmla="*/ 62 h 222"/>
                <a:gd name="T18" fmla="*/ 148 w 197"/>
                <a:gd name="T19" fmla="*/ 52 h 222"/>
                <a:gd name="T20" fmla="*/ 190 w 197"/>
                <a:gd name="T21" fmla="*/ 75 h 222"/>
                <a:gd name="T22" fmla="*/ 197 w 197"/>
                <a:gd name="T23" fmla="*/ 163 h 222"/>
                <a:gd name="T24" fmla="*/ 132 w 197"/>
                <a:gd name="T25" fmla="*/ 36 h 222"/>
                <a:gd name="T26" fmla="*/ 143 w 197"/>
                <a:gd name="T27" fmla="*/ 0 h 222"/>
                <a:gd name="T28" fmla="*/ 109 w 197"/>
                <a:gd name="T29" fmla="*/ 19 h 222"/>
                <a:gd name="T30" fmla="*/ 98 w 197"/>
                <a:gd name="T31" fmla="*/ 54 h 222"/>
                <a:gd name="T32" fmla="*/ 132 w 197"/>
                <a:gd name="T33" fmla="*/ 3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7" h="222">
                  <a:moveTo>
                    <a:pt x="197" y="163"/>
                  </a:moveTo>
                  <a:cubicBezTo>
                    <a:pt x="191" y="174"/>
                    <a:pt x="189" y="179"/>
                    <a:pt x="182" y="190"/>
                  </a:cubicBezTo>
                  <a:cubicBezTo>
                    <a:pt x="173" y="204"/>
                    <a:pt x="160" y="221"/>
                    <a:pt x="143" y="222"/>
                  </a:cubicBezTo>
                  <a:cubicBezTo>
                    <a:pt x="129" y="222"/>
                    <a:pt x="125" y="212"/>
                    <a:pt x="105" y="212"/>
                  </a:cubicBezTo>
                  <a:cubicBezTo>
                    <a:pt x="86" y="212"/>
                    <a:pt x="82" y="222"/>
                    <a:pt x="67" y="222"/>
                  </a:cubicBezTo>
                  <a:cubicBezTo>
                    <a:pt x="51" y="222"/>
                    <a:pt x="38" y="206"/>
                    <a:pt x="29" y="191"/>
                  </a:cubicBezTo>
                  <a:cubicBezTo>
                    <a:pt x="3" y="152"/>
                    <a:pt x="0" y="105"/>
                    <a:pt x="16" y="80"/>
                  </a:cubicBezTo>
                  <a:cubicBezTo>
                    <a:pt x="28" y="62"/>
                    <a:pt x="46" y="52"/>
                    <a:pt x="63" y="52"/>
                  </a:cubicBezTo>
                  <a:cubicBezTo>
                    <a:pt x="80" y="52"/>
                    <a:pt x="91" y="62"/>
                    <a:pt x="105" y="62"/>
                  </a:cubicBezTo>
                  <a:cubicBezTo>
                    <a:pt x="119" y="62"/>
                    <a:pt x="128" y="52"/>
                    <a:pt x="148" y="52"/>
                  </a:cubicBezTo>
                  <a:cubicBezTo>
                    <a:pt x="163" y="52"/>
                    <a:pt x="179" y="60"/>
                    <a:pt x="190" y="75"/>
                  </a:cubicBezTo>
                  <a:cubicBezTo>
                    <a:pt x="153" y="95"/>
                    <a:pt x="159" y="148"/>
                    <a:pt x="197" y="163"/>
                  </a:cubicBezTo>
                  <a:close/>
                  <a:moveTo>
                    <a:pt x="132" y="36"/>
                  </a:moveTo>
                  <a:cubicBezTo>
                    <a:pt x="140" y="27"/>
                    <a:pt x="145" y="14"/>
                    <a:pt x="143" y="0"/>
                  </a:cubicBezTo>
                  <a:cubicBezTo>
                    <a:pt x="131" y="1"/>
                    <a:pt x="117" y="9"/>
                    <a:pt x="109" y="19"/>
                  </a:cubicBezTo>
                  <a:cubicBezTo>
                    <a:pt x="102" y="27"/>
                    <a:pt x="96" y="41"/>
                    <a:pt x="98" y="54"/>
                  </a:cubicBezTo>
                  <a:cubicBezTo>
                    <a:pt x="111" y="54"/>
                    <a:pt x="125" y="46"/>
                    <a:pt x="132" y="36"/>
                  </a:cubicBezTo>
                  <a:close/>
                </a:path>
              </a:pathLst>
            </a:custGeom>
            <a:solidFill>
              <a:schemeClr val="tx1"/>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sz="1765" kern="0">
                <a:solidFill>
                  <a:sysClr val="windowText" lastClr="000000"/>
                </a:solidFill>
              </a:endParaRPr>
            </a:p>
          </p:txBody>
        </p:sp>
      </p:grpSp>
      <p:grpSp>
        <p:nvGrpSpPr>
          <p:cNvPr id="25" name="Group 24"/>
          <p:cNvGrpSpPr/>
          <p:nvPr/>
        </p:nvGrpSpPr>
        <p:grpSpPr>
          <a:xfrm>
            <a:off x="5213279" y="5802167"/>
            <a:ext cx="503386" cy="503386"/>
            <a:chOff x="7518381" y="5875374"/>
            <a:chExt cx="513480" cy="513480"/>
          </a:xfrm>
        </p:grpSpPr>
        <p:sp>
          <p:nvSpPr>
            <p:cNvPr id="18" name="Oval 17"/>
            <p:cNvSpPr/>
            <p:nvPr/>
          </p:nvSpPr>
          <p:spPr bwMode="auto">
            <a:xfrm>
              <a:off x="7518381" y="5875374"/>
              <a:ext cx="513480" cy="513480"/>
            </a:xfrm>
            <a:prstGeom prst="ellipse">
              <a:avLst/>
            </a:prstGeom>
            <a:solidFill>
              <a:schemeClr val="bg1"/>
            </a:solidFill>
            <a:ln w="31750" cap="sq">
              <a:solidFill>
                <a:schemeClr val="bg1">
                  <a:lumMod val="85000"/>
                </a:schemeClr>
              </a:solidFill>
              <a:miter lim="800000"/>
              <a:headEnd type="arrow" w="lg" len="sm"/>
              <a:tailEnd type="arrow" w="lg"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sp>
          <p:nvSpPr>
            <p:cNvPr id="87" name="Freeform 32"/>
            <p:cNvSpPr>
              <a:spLocks noChangeAspect="1" noEditPoints="1"/>
            </p:cNvSpPr>
            <p:nvPr/>
          </p:nvSpPr>
          <p:spPr bwMode="auto">
            <a:xfrm>
              <a:off x="7683021" y="6036933"/>
              <a:ext cx="184200" cy="187046"/>
            </a:xfrm>
            <a:custGeom>
              <a:avLst/>
              <a:gdLst>
                <a:gd name="T0" fmla="*/ 288 w 647"/>
                <a:gd name="T1" fmla="*/ 314 h 657"/>
                <a:gd name="T2" fmla="*/ 288 w 647"/>
                <a:gd name="T3" fmla="*/ 52 h 657"/>
                <a:gd name="T4" fmla="*/ 647 w 647"/>
                <a:gd name="T5" fmla="*/ 0 h 657"/>
                <a:gd name="T6" fmla="*/ 647 w 647"/>
                <a:gd name="T7" fmla="*/ 314 h 657"/>
                <a:gd name="T8" fmla="*/ 288 w 647"/>
                <a:gd name="T9" fmla="*/ 314 h 657"/>
                <a:gd name="T10" fmla="*/ 262 w 647"/>
                <a:gd name="T11" fmla="*/ 57 h 657"/>
                <a:gd name="T12" fmla="*/ 0 w 647"/>
                <a:gd name="T13" fmla="*/ 95 h 657"/>
                <a:gd name="T14" fmla="*/ 0 w 647"/>
                <a:gd name="T15" fmla="*/ 314 h 657"/>
                <a:gd name="T16" fmla="*/ 262 w 647"/>
                <a:gd name="T17" fmla="*/ 314 h 657"/>
                <a:gd name="T18" fmla="*/ 262 w 647"/>
                <a:gd name="T19" fmla="*/ 57 h 657"/>
                <a:gd name="T20" fmla="*/ 0 w 647"/>
                <a:gd name="T21" fmla="*/ 338 h 657"/>
                <a:gd name="T22" fmla="*/ 0 w 647"/>
                <a:gd name="T23" fmla="*/ 560 h 657"/>
                <a:gd name="T24" fmla="*/ 262 w 647"/>
                <a:gd name="T25" fmla="*/ 600 h 657"/>
                <a:gd name="T26" fmla="*/ 262 w 647"/>
                <a:gd name="T27" fmla="*/ 338 h 657"/>
                <a:gd name="T28" fmla="*/ 0 w 647"/>
                <a:gd name="T29" fmla="*/ 338 h 657"/>
                <a:gd name="T30" fmla="*/ 288 w 647"/>
                <a:gd name="T31" fmla="*/ 602 h 657"/>
                <a:gd name="T32" fmla="*/ 647 w 647"/>
                <a:gd name="T33" fmla="*/ 657 h 657"/>
                <a:gd name="T34" fmla="*/ 647 w 647"/>
                <a:gd name="T35" fmla="*/ 338 h 657"/>
                <a:gd name="T36" fmla="*/ 288 w 647"/>
                <a:gd name="T37" fmla="*/ 338 h 657"/>
                <a:gd name="T38" fmla="*/ 288 w 647"/>
                <a:gd name="T39" fmla="*/ 602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7" h="657">
                  <a:moveTo>
                    <a:pt x="288" y="314"/>
                  </a:moveTo>
                  <a:lnTo>
                    <a:pt x="288" y="52"/>
                  </a:lnTo>
                  <a:lnTo>
                    <a:pt x="647" y="0"/>
                  </a:lnTo>
                  <a:lnTo>
                    <a:pt x="647" y="314"/>
                  </a:lnTo>
                  <a:lnTo>
                    <a:pt x="288" y="314"/>
                  </a:lnTo>
                  <a:close/>
                  <a:moveTo>
                    <a:pt x="262" y="57"/>
                  </a:moveTo>
                  <a:lnTo>
                    <a:pt x="0" y="95"/>
                  </a:lnTo>
                  <a:lnTo>
                    <a:pt x="0" y="314"/>
                  </a:lnTo>
                  <a:lnTo>
                    <a:pt x="262" y="314"/>
                  </a:lnTo>
                  <a:lnTo>
                    <a:pt x="262" y="57"/>
                  </a:lnTo>
                  <a:close/>
                  <a:moveTo>
                    <a:pt x="0" y="338"/>
                  </a:moveTo>
                  <a:lnTo>
                    <a:pt x="0" y="560"/>
                  </a:lnTo>
                  <a:lnTo>
                    <a:pt x="262" y="600"/>
                  </a:lnTo>
                  <a:lnTo>
                    <a:pt x="262" y="338"/>
                  </a:lnTo>
                  <a:lnTo>
                    <a:pt x="0" y="338"/>
                  </a:lnTo>
                  <a:close/>
                  <a:moveTo>
                    <a:pt x="288" y="602"/>
                  </a:moveTo>
                  <a:lnTo>
                    <a:pt x="647" y="657"/>
                  </a:lnTo>
                  <a:lnTo>
                    <a:pt x="647" y="338"/>
                  </a:lnTo>
                  <a:lnTo>
                    <a:pt x="288" y="338"/>
                  </a:lnTo>
                  <a:lnTo>
                    <a:pt x="288" y="602"/>
                  </a:lnTo>
                  <a:close/>
                </a:path>
              </a:pathLst>
            </a:custGeom>
            <a:solidFill>
              <a:schemeClr val="tx1"/>
            </a:solidFill>
            <a:ln>
              <a:noFill/>
            </a:ln>
            <a:extLst/>
          </p:spPr>
          <p:txBody>
            <a:bodyPr vert="horz" wrap="square" lIns="89642" tIns="44821" rIns="89642" bIns="44821" numCol="1" anchor="t" anchorCtr="0" compatLnSpc="1">
              <a:prstTxWarp prst="textNoShape">
                <a:avLst/>
              </a:prstTxWarp>
            </a:bodyPr>
            <a:lstStyle/>
            <a:p>
              <a:pPr defTabSz="896386">
                <a:defRPr/>
              </a:pPr>
              <a:endParaRPr lang="en-US" sz="1765" kern="0">
                <a:solidFill>
                  <a:sysClr val="windowText" lastClr="000000"/>
                </a:solidFill>
              </a:endParaRPr>
            </a:p>
          </p:txBody>
        </p:sp>
      </p:grpSp>
      <p:sp useBgFill="1">
        <p:nvSpPr>
          <p:cNvPr id="10" name="Rectangle 9"/>
          <p:cNvSpPr/>
          <p:nvPr/>
        </p:nvSpPr>
        <p:spPr bwMode="auto">
          <a:xfrm>
            <a:off x="1" y="488"/>
            <a:ext cx="12192000" cy="2666572"/>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defRPr/>
            </a:pPr>
            <a:endParaRPr lang="en-US" sz="2353" kern="0" err="1">
              <a:gradFill>
                <a:gsLst>
                  <a:gs pos="0">
                    <a:srgbClr val="FFFFFF"/>
                  </a:gs>
                  <a:gs pos="100000">
                    <a:srgbClr val="FFFFFF"/>
                  </a:gs>
                </a:gsLst>
                <a:lin ang="5400000" scaled="0"/>
              </a:gradFill>
              <a:ea typeface="Segoe UI" pitchFamily="34" charset="0"/>
              <a:cs typeface="Segoe UI" pitchFamily="34" charset="0"/>
            </a:endParaRPr>
          </a:p>
        </p:txBody>
      </p:sp>
      <p:sp>
        <p:nvSpPr>
          <p:cNvPr id="51" name="Rectangle 50"/>
          <p:cNvSpPr/>
          <p:nvPr/>
        </p:nvSpPr>
        <p:spPr>
          <a:xfrm>
            <a:off x="4079045" y="1456886"/>
            <a:ext cx="4033912" cy="1210174"/>
          </a:xfrm>
          <a:prstGeom prst="rect">
            <a:avLst/>
          </a:prstGeom>
          <a:solidFill>
            <a:schemeClr val="tx2"/>
          </a:solidFill>
        </p:spPr>
        <p:txBody>
          <a:bodyPr wrap="square" lIns="430284" tIns="268927" rIns="430284" bIns="268927">
            <a:noAutofit/>
          </a:bodyPr>
          <a:lstStyle/>
          <a:p>
            <a:pPr defTabSz="896214">
              <a:lnSpc>
                <a:spcPct val="90000"/>
              </a:lnSpc>
            </a:pP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Enhancing the </a:t>
            </a:r>
            <a:b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b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core application </a:t>
            </a:r>
          </a:p>
        </p:txBody>
      </p:sp>
      <p:sp>
        <p:nvSpPr>
          <p:cNvPr id="49" name="Rectangle 48"/>
          <p:cNvSpPr/>
          <p:nvPr/>
        </p:nvSpPr>
        <p:spPr>
          <a:xfrm>
            <a:off x="0" y="1456906"/>
            <a:ext cx="4033912" cy="1210174"/>
          </a:xfrm>
          <a:prstGeom prst="rect">
            <a:avLst/>
          </a:prstGeom>
          <a:solidFill>
            <a:schemeClr val="accent1"/>
          </a:solidFill>
        </p:spPr>
        <p:txBody>
          <a:bodyPr wrap="square" lIns="430284" tIns="268927" rIns="430284" bIns="268927">
            <a:noAutofit/>
          </a:bodyPr>
          <a:lstStyle/>
          <a:p>
            <a:pPr defTabSz="896214">
              <a:lnSpc>
                <a:spcPct val="90000"/>
              </a:lnSpc>
              <a:defRPr/>
            </a:pP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Bringing two </a:t>
            </a:r>
            <a:b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b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worlds together </a:t>
            </a:r>
          </a:p>
        </p:txBody>
      </p:sp>
      <p:sp>
        <p:nvSpPr>
          <p:cNvPr id="52" name="Rectangle 51"/>
          <p:cNvSpPr/>
          <p:nvPr/>
        </p:nvSpPr>
        <p:spPr>
          <a:xfrm>
            <a:off x="8158089" y="1456886"/>
            <a:ext cx="4033912" cy="1210174"/>
          </a:xfrm>
          <a:prstGeom prst="rect">
            <a:avLst/>
          </a:prstGeom>
          <a:solidFill>
            <a:schemeClr val="accent6"/>
          </a:solidFill>
        </p:spPr>
        <p:txBody>
          <a:bodyPr wrap="square" lIns="430284" tIns="268927" rIns="430284" bIns="268927">
            <a:noAutofit/>
          </a:bodyPr>
          <a:lstStyle/>
          <a:p>
            <a:pPr defTabSz="896214">
              <a:lnSpc>
                <a:spcPct val="90000"/>
              </a:lnSpc>
            </a:pP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Creating new </a:t>
            </a:r>
            <a:b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br>
            <a:r>
              <a:rPr lang="en-US" sz="2353" kern="0">
                <a:gradFill>
                  <a:gsLst>
                    <a:gs pos="39286">
                      <a:schemeClr val="bg1"/>
                    </a:gs>
                    <a:gs pos="56000">
                      <a:schemeClr val="bg1"/>
                    </a:gs>
                  </a:gsLst>
                  <a:lin ang="5400000" scaled="1"/>
                </a:gradFill>
                <a:latin typeface="Segoe UI Semilight" panose="020B0402040204020203" pitchFamily="34" charset="0"/>
                <a:cs typeface="Segoe UI Semilight" panose="020B0402040204020203" pitchFamily="34" charset="0"/>
              </a:rPr>
              <a:t>opportunities</a:t>
            </a:r>
          </a:p>
        </p:txBody>
      </p:sp>
      <p:sp>
        <p:nvSpPr>
          <p:cNvPr id="2" name="Title 1"/>
          <p:cNvSpPr>
            <a:spLocks noGrp="1"/>
          </p:cNvSpPr>
          <p:nvPr>
            <p:ph type="title"/>
          </p:nvPr>
        </p:nvSpPr>
        <p:spPr/>
        <p:txBody>
          <a:bodyPr/>
          <a:lstStyle/>
          <a:p>
            <a:r>
              <a:rPr lang="en-US"/>
              <a:t>Microsoft Dynamics NAV 2017 – what’s new </a:t>
            </a:r>
          </a:p>
        </p:txBody>
      </p:sp>
    </p:spTree>
    <p:extLst>
      <p:ext uri="{BB962C8B-B14F-4D97-AF65-F5344CB8AC3E}">
        <p14:creationId xmlns:p14="http://schemas.microsoft.com/office/powerpoint/2010/main" val="2017383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42" presetClass="path" presetSubtype="0" decel="100000" fill="hold" grpId="1" nodeType="withEffect">
                                  <p:stCondLst>
                                    <p:cond delay="0"/>
                                  </p:stCondLst>
                                  <p:childTnLst>
                                    <p:animMotion origin="layout" path="M -2.72913E-6 6.8089E-7 L -2.72913E-6 0.04585 " pathEditMode="relative" rAng="0" ptsTypes="AA">
                                      <p:cBhvr>
                                        <p:cTn id="15" dur="600" spd="-100000" fill="hold"/>
                                        <p:tgtEl>
                                          <p:spTgt spid="49"/>
                                        </p:tgtEl>
                                        <p:attrNameLst>
                                          <p:attrName>ppt_x</p:attrName>
                                          <p:attrName>ppt_y</p:attrName>
                                        </p:attrNameLst>
                                      </p:cBhvr>
                                      <p:rCtr x="0" y="2292"/>
                                    </p:animMotion>
                                  </p:childTnLst>
                                </p:cTn>
                              </p:par>
                              <p:par>
                                <p:cTn id="16" presetID="10" presetClass="entr" presetSubtype="0" fill="hold" grpId="0" nodeType="withEffect">
                                  <p:stCondLst>
                                    <p:cond delay="10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42" presetClass="path" presetSubtype="0" decel="100000" fill="hold" grpId="1" nodeType="withEffect">
                                  <p:stCondLst>
                                    <p:cond delay="100"/>
                                  </p:stCondLst>
                                  <p:childTnLst>
                                    <p:animMotion origin="layout" path="M -2.72913E-6 6.8089E-7 L -2.72913E-6 0.04585 " pathEditMode="relative" rAng="0" ptsTypes="AA">
                                      <p:cBhvr>
                                        <p:cTn id="20" dur="600" spd="-100000" fill="hold"/>
                                        <p:tgtEl>
                                          <p:spTgt spid="51"/>
                                        </p:tgtEl>
                                        <p:attrNameLst>
                                          <p:attrName>ppt_x</p:attrName>
                                          <p:attrName>ppt_y</p:attrName>
                                        </p:attrNameLst>
                                      </p:cBhvr>
                                      <p:rCtr x="0" y="2292"/>
                                    </p:animMotion>
                                  </p:childTnLst>
                                </p:cTn>
                              </p:par>
                              <p:par>
                                <p:cTn id="21" presetID="10" presetClass="entr" presetSubtype="0" fill="hold" grpId="0" nodeType="withEffect">
                                  <p:stCondLst>
                                    <p:cond delay="20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42" presetClass="path" presetSubtype="0" decel="100000" fill="hold" grpId="1" nodeType="withEffect">
                                  <p:stCondLst>
                                    <p:cond delay="200"/>
                                  </p:stCondLst>
                                  <p:childTnLst>
                                    <p:animMotion origin="layout" path="M -2.72913E-6 6.8089E-7 L -2.72913E-6 0.04585 " pathEditMode="relative" rAng="0" ptsTypes="AA">
                                      <p:cBhvr>
                                        <p:cTn id="25" dur="600" spd="-100000" fill="hold"/>
                                        <p:tgtEl>
                                          <p:spTgt spid="52"/>
                                        </p:tgtEl>
                                        <p:attrNameLst>
                                          <p:attrName>ppt_x</p:attrName>
                                          <p:attrName>ppt_y</p:attrName>
                                        </p:attrNameLst>
                                      </p:cBhvr>
                                      <p:rCtr x="0" y="2292"/>
                                    </p:animMotion>
                                  </p:childTnLst>
                                </p:cTn>
                              </p:par>
                              <p:par>
                                <p:cTn id="26" presetID="2" presetClass="entr" presetSubtype="1" decel="10000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800" fill="hold"/>
                                        <p:tgtEl>
                                          <p:spTgt spid="19"/>
                                        </p:tgtEl>
                                        <p:attrNameLst>
                                          <p:attrName>ppt_x</p:attrName>
                                        </p:attrNameLst>
                                      </p:cBhvr>
                                      <p:tavLst>
                                        <p:tav tm="0">
                                          <p:val>
                                            <p:strVal val="#ppt_x"/>
                                          </p:val>
                                        </p:tav>
                                        <p:tav tm="100000">
                                          <p:val>
                                            <p:strVal val="#ppt_x"/>
                                          </p:val>
                                        </p:tav>
                                      </p:tavLst>
                                    </p:anim>
                                    <p:anim calcmode="lin" valueType="num">
                                      <p:cBhvr additive="base">
                                        <p:cTn id="29" dur="800" fill="hold"/>
                                        <p:tgtEl>
                                          <p:spTgt spid="19"/>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800" fill="hold"/>
                                        <p:tgtEl>
                                          <p:spTgt spid="20"/>
                                        </p:tgtEl>
                                        <p:attrNameLst>
                                          <p:attrName>ppt_x</p:attrName>
                                        </p:attrNameLst>
                                      </p:cBhvr>
                                      <p:tavLst>
                                        <p:tav tm="0">
                                          <p:val>
                                            <p:strVal val="#ppt_x"/>
                                          </p:val>
                                        </p:tav>
                                        <p:tav tm="100000">
                                          <p:val>
                                            <p:strVal val="#ppt_x"/>
                                          </p:val>
                                        </p:tav>
                                      </p:tavLst>
                                    </p:anim>
                                    <p:anim calcmode="lin" valueType="num">
                                      <p:cBhvr additive="base">
                                        <p:cTn id="33" dur="8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20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800" fill="hold"/>
                                        <p:tgtEl>
                                          <p:spTgt spid="21"/>
                                        </p:tgtEl>
                                        <p:attrNameLst>
                                          <p:attrName>ppt_x</p:attrName>
                                        </p:attrNameLst>
                                      </p:cBhvr>
                                      <p:tavLst>
                                        <p:tav tm="0">
                                          <p:val>
                                            <p:strVal val="#ppt_x"/>
                                          </p:val>
                                        </p:tav>
                                        <p:tav tm="100000">
                                          <p:val>
                                            <p:strVal val="#ppt_x"/>
                                          </p:val>
                                        </p:tav>
                                      </p:tavLst>
                                    </p:anim>
                                    <p:anim calcmode="lin" valueType="num">
                                      <p:cBhvr additive="base">
                                        <p:cTn id="37" dur="800" fill="hold"/>
                                        <p:tgtEl>
                                          <p:spTgt spid="21"/>
                                        </p:tgtEl>
                                        <p:attrNameLst>
                                          <p:attrName>ppt_y</p:attrName>
                                        </p:attrNameLst>
                                      </p:cBhvr>
                                      <p:tavLst>
                                        <p:tav tm="0">
                                          <p:val>
                                            <p:strVal val="0-#ppt_h/2"/>
                                          </p:val>
                                        </p:tav>
                                        <p:tav tm="100000">
                                          <p:val>
                                            <p:strVal val="#ppt_y"/>
                                          </p:val>
                                        </p:tav>
                                      </p:tavLst>
                                    </p:anim>
                                  </p:childTnLst>
                                </p:cTn>
                              </p:par>
                              <p:par>
                                <p:cTn id="38" presetID="10" presetClass="entr" presetSubtype="0" fill="hold" nodeType="withEffect">
                                  <p:stCondLst>
                                    <p:cond delay="10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6" presetClass="emph" presetSubtype="0" accel="100000" autoRev="1" fill="hold" nodeType="withEffect">
                                  <p:stCondLst>
                                    <p:cond delay="600"/>
                                  </p:stCondLst>
                                  <p:childTnLst>
                                    <p:animScale>
                                      <p:cBhvr>
                                        <p:cTn id="42" dur="400" fill="hold"/>
                                        <p:tgtEl>
                                          <p:spTgt spid="25"/>
                                        </p:tgtEl>
                                      </p:cBhvr>
                                      <p:by x="80000" y="80000"/>
                                    </p:animScale>
                                  </p:childTnLst>
                                </p:cTn>
                              </p:par>
                              <p:par>
                                <p:cTn id="43" presetID="10" presetClass="entr" presetSubtype="0" fill="hold" nodeType="withEffect">
                                  <p:stCondLst>
                                    <p:cond delay="11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6" presetClass="emph" presetSubtype="0" accel="100000" autoRev="1" fill="hold" nodeType="withEffect">
                                  <p:stCondLst>
                                    <p:cond delay="700"/>
                                  </p:stCondLst>
                                  <p:childTnLst>
                                    <p:animScale>
                                      <p:cBhvr>
                                        <p:cTn id="47" dur="400" fill="hold"/>
                                        <p:tgtEl>
                                          <p:spTgt spid="24"/>
                                        </p:tgtEl>
                                      </p:cBhvr>
                                      <p:by x="80000" y="80000"/>
                                    </p:animScale>
                                  </p:childTnLst>
                                </p:cTn>
                              </p:par>
                              <p:par>
                                <p:cTn id="48" presetID="10" presetClass="entr" presetSubtype="0" fill="hold" nodeType="withEffect">
                                  <p:stCondLst>
                                    <p:cond delay="120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par>
                                <p:cTn id="51" presetID="6" presetClass="emph" presetSubtype="0" accel="100000" autoRev="1" fill="hold" nodeType="withEffect">
                                  <p:stCondLst>
                                    <p:cond delay="800"/>
                                  </p:stCondLst>
                                  <p:childTnLst>
                                    <p:animScale>
                                      <p:cBhvr>
                                        <p:cTn id="52" dur="400" fill="hold"/>
                                        <p:tgtEl>
                                          <p:spTgt spid="23"/>
                                        </p:tgtEl>
                                      </p:cBhvr>
                                      <p:by x="80000" y="80000"/>
                                    </p:animScale>
                                  </p:childTnLst>
                                </p:cTn>
                              </p:par>
                              <p:par>
                                <p:cTn id="53" presetID="16" presetClass="entr" presetSubtype="37" fill="hold" nodeType="withEffect">
                                  <p:stCondLst>
                                    <p:cond delay="1000"/>
                                  </p:stCondLst>
                                  <p:childTnLst>
                                    <p:set>
                                      <p:cBhvr>
                                        <p:cTn id="54" dur="1" fill="hold">
                                          <p:stCondLst>
                                            <p:cond delay="0"/>
                                          </p:stCondLst>
                                        </p:cTn>
                                        <p:tgtEl>
                                          <p:spTgt spid="6"/>
                                        </p:tgtEl>
                                        <p:attrNameLst>
                                          <p:attrName>style.visibility</p:attrName>
                                        </p:attrNameLst>
                                      </p:cBhvr>
                                      <p:to>
                                        <p:strVal val="visible"/>
                                      </p:to>
                                    </p:set>
                                    <p:animEffect transition="in" filter="barn(outVertical)">
                                      <p:cBhvr>
                                        <p:cTn id="55" dur="1000"/>
                                        <p:tgtEl>
                                          <p:spTgt spid="6"/>
                                        </p:tgtEl>
                                      </p:cBhvr>
                                    </p:animEffect>
                                  </p:childTnLst>
                                </p:cTn>
                              </p:par>
                              <p:par>
                                <p:cTn id="56" presetID="10" presetClass="entr" presetSubtype="0"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63" presetClass="path" presetSubtype="0" decel="100000" fill="hold" nodeType="withEffect">
                                  <p:stCondLst>
                                    <p:cond delay="1500"/>
                                  </p:stCondLst>
                                  <p:childTnLst>
                                    <p:animMotion origin="layout" path="M -1.69007E-6 4.28507E-6 L 0.04723 4.28507E-6 " pathEditMode="relative" rAng="0" ptsTypes="AA">
                                      <p:cBhvr>
                                        <p:cTn id="60" dur="600" spd="-100000" fill="hold"/>
                                        <p:tgtEl>
                                          <p:spTgt spid="11"/>
                                        </p:tgtEl>
                                        <p:attrNameLst>
                                          <p:attrName>ppt_x</p:attrName>
                                          <p:attrName>ppt_y</p:attrName>
                                        </p:attrNameLst>
                                      </p:cBhvr>
                                      <p:rCtr x="2362" y="0"/>
                                    </p:animMotion>
                                  </p:childTnLst>
                                </p:cTn>
                              </p:par>
                              <p:par>
                                <p:cTn id="61" presetID="10" presetClass="entr" presetSubtype="0" fill="hold" nodeType="withEffect">
                                  <p:stCondLst>
                                    <p:cond delay="150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par>
                                <p:cTn id="64" presetID="63" presetClass="path" presetSubtype="0" decel="100000" fill="hold" nodeType="withEffect">
                                  <p:stCondLst>
                                    <p:cond delay="1500"/>
                                  </p:stCondLst>
                                  <p:childTnLst>
                                    <p:animMotion origin="layout" path="M 1.12331E-6 -1.42079E-6 L -0.03817 -1.42079E-6 " pathEditMode="relative" rAng="0" ptsTypes="AA">
                                      <p:cBhvr>
                                        <p:cTn id="65" dur="600" spd="-100000" fill="hold"/>
                                        <p:tgtEl>
                                          <p:spTgt spid="12"/>
                                        </p:tgtEl>
                                        <p:attrNameLst>
                                          <p:attrName>ppt_x</p:attrName>
                                          <p:attrName>ppt_y</p:attrName>
                                        </p:attrNameLst>
                                      </p:cBhvr>
                                      <p:rCtr x="-191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50" grpId="0" animBg="1"/>
      <p:bldP spid="59" grpId="0" animBg="1"/>
      <p:bldP spid="51" grpId="0" animBg="1"/>
      <p:bldP spid="51" grpId="1" animBg="1"/>
      <p:bldP spid="49" grpId="0" animBg="1"/>
      <p:bldP spid="49" grpId="1" animBg="1"/>
      <p:bldP spid="52" grpId="0" animBg="1"/>
      <p:bldP spid="52" grpId="1" animBg="1"/>
    </p:bldLst>
  </p:timing>
</p:sld>
</file>

<file path=ppt/theme/theme1.xml><?xml version="1.0" encoding="utf-8"?>
<a:theme xmlns:a="http://schemas.openxmlformats.org/drawingml/2006/main" name="1_USED_6-50001_WPC 2016 Breakout Template">
  <a:themeElements>
    <a:clrScheme name="Custom 10">
      <a:dk1>
        <a:srgbClr val="505050"/>
      </a:dk1>
      <a:lt1>
        <a:srgbClr val="FFFFFF"/>
      </a:lt1>
      <a:dk2>
        <a:srgbClr val="0078D7"/>
      </a:dk2>
      <a:lt2>
        <a:srgbClr val="EAEAEA"/>
      </a:lt2>
      <a:accent1>
        <a:srgbClr val="002050"/>
      </a:accent1>
      <a:accent2>
        <a:srgbClr val="0078D7"/>
      </a:accent2>
      <a:accent3>
        <a:srgbClr val="008272"/>
      </a:accent3>
      <a:accent4>
        <a:srgbClr val="D83B01"/>
      </a:accent4>
      <a:accent5>
        <a:srgbClr val="FF8C00"/>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WPC_2016_Session_16x9_Template" id="{750A99CB-C201-4AC0-83E3-D27190A82074}" vid="{ACAB9C74-80B6-439E-ADE9-F57FD616B8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MBS Document" ma:contentTypeID="0x010100BDDF5AE45CD548A5AFCCFF3FFCE2E614006382D02D7FFAEF4CB58BAD739481AF85" ma:contentTypeVersion="3" ma:contentTypeDescription="MBS  File Content Type" ma:contentTypeScope="" ma:versionID="75874957702afafdfbf707653d1b080c">
  <xsd:schema xmlns:xsd="http://www.w3.org/2001/XMLSchema" xmlns:xs="http://www.w3.org/2001/XMLSchema" xmlns:p="http://schemas.microsoft.com/office/2006/metadata/properties" xmlns:ns3="b4b01d45-ee16-4b96-97b4-9611b9de13d7" xmlns:ns4="0c3d4703-8ff5-49e1-9e07-2d346762bcb1" targetNamespace="http://schemas.microsoft.com/office/2006/metadata/properties" ma:root="true" ma:fieldsID="123ccdcd2ed0a8bf1bef45cd378e0a87" ns3:_="" ns4:_="">
    <xsd:import namespace="b4b01d45-ee16-4b96-97b4-9611b9de13d7"/>
    <xsd:import namespace="0c3d4703-8ff5-49e1-9e07-2d346762bcb1"/>
    <xsd:element name="properties">
      <xsd:complexType>
        <xsd:sequence>
          <xsd:element name="documentManagement">
            <xsd:complexType>
              <xsd:all>
                <xsd:element ref="ns3:_dlc_DocId" minOccurs="0"/>
                <xsd:element ref="ns3:_dlc_DocIdUrl" minOccurs="0"/>
                <xsd:element ref="ns3:_dlc_DocIdPersistId" minOccurs="0"/>
                <xsd:element ref="ns4:MBSContactPerson"/>
                <xsd:element ref="ns4:ProductTaxHTField0" minOccurs="0"/>
                <xsd:element ref="ns4:MBSLanguageTaxHTField0" minOccurs="0"/>
                <xsd:element ref="ns4:LocationSiteTaxHTField0"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b01d45-ee16-4b96-97b4-9611b9de13d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8" nillable="true" ma:displayName="Taxonomy Catch All Column" ma:description="" ma:hidden="true" ma:list="{a4563e8c-5ecd-46ef-abd3-d913326afcbc}" ma:internalName="TaxCatchAll" ma:showField="CatchAllData" ma:web="b4b01d45-ee16-4b96-97b4-9611b9de13d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c3d4703-8ff5-49e1-9e07-2d346762bcb1" elementFormDefault="qualified">
    <xsd:import namespace="http://schemas.microsoft.com/office/2006/documentManagement/types"/>
    <xsd:import namespace="http://schemas.microsoft.com/office/infopath/2007/PartnerControls"/>
    <xsd:element name="MBSContactPerson" ma:index="11" ma:displayName="Contact" ma:internalName="MBSContactPerson" ma:readOnly="fals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ProductTaxHTField0" ma:index="13" nillable="true" ma:taxonomy="true" ma:internalName="ProductTaxHTField0" ma:taxonomyFieldName="Product" ma:displayName="Product" ma:fieldId="{96b1a73b-2550-495b-8458-91206d879676}" ma:taxonomyMulti="true" ma:sspId="544159fc-6634-48e2-9a1d-1d77dceec34c" ma:termSetId="05ec298d-f3be-41c7-90b9-45d32b76cdb2" ma:anchorId="00000000-0000-0000-0000-000000000000" ma:open="false" ma:isKeyword="false">
      <xsd:complexType>
        <xsd:sequence>
          <xsd:element ref="pc:Terms" minOccurs="0" maxOccurs="1"/>
        </xsd:sequence>
      </xsd:complexType>
    </xsd:element>
    <xsd:element name="MBSLanguageTaxHTField0" ma:index="15" ma:taxonomy="true" ma:internalName="MBSLanguageTaxHTField0" ma:taxonomyFieldName="MBSLanguage" ma:displayName="Language" ma:fieldId="{4dcf9656-6875-42d4-b444-30ef22c27c0c}" ma:sspId="544159fc-6634-48e2-9a1d-1d77dceec34c" ma:termSetId="05439304-7b86-4e3a-ac11-8f304e114689" ma:anchorId="00000000-0000-0000-0000-000000000000" ma:open="false" ma:isKeyword="false">
      <xsd:complexType>
        <xsd:sequence>
          <xsd:element ref="pc:Terms" minOccurs="0" maxOccurs="1"/>
        </xsd:sequence>
      </xsd:complexType>
    </xsd:element>
    <xsd:element name="LocationSiteTaxHTField0" ma:index="17" ma:taxonomy="true" ma:internalName="LocationSiteTaxHTField0" ma:taxonomyFieldName="LocationSite" ma:displayName="Location Site" ma:fieldId="{9e1a768b-c2b0-4620-92de-31f3c86d2482}" ma:sspId="544159fc-6634-48e2-9a1d-1d77dceec34c" ma:termSetId="a56f5750-fbbb-4c58-9240-6606062cba7f"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MBSLanguageTaxHTField0 xmlns="0c3d4703-8ff5-49e1-9e07-2d346762bcb1">
      <Terms xmlns="http://schemas.microsoft.com/office/infopath/2007/PartnerControls">
        <TermInfo xmlns="http://schemas.microsoft.com/office/infopath/2007/PartnerControls">
          <TermName xmlns="http://schemas.microsoft.com/office/infopath/2007/PartnerControls">English (US)</TermName>
          <TermId xmlns="http://schemas.microsoft.com/office/infopath/2007/PartnerControls">163c3180-3e4d-4548-9a4a-2eb81ee5fc7a</TermId>
        </TermInfo>
      </Terms>
    </MBSLanguageTaxHTField0>
    <MBSContactPerson xmlns="0c3d4703-8ff5-49e1-9e07-2d346762bcb1">
      <UserInfo>
        <DisplayName>lci</DisplayName>
        <AccountId>47061</AccountId>
        <AccountType/>
      </UserInfo>
    </MBSContactPerson>
    <TaxCatchAll xmlns="b4b01d45-ee16-4b96-97b4-9611b9de13d7">
      <Value>11</Value>
      <Value>25</Value>
      <Value>1</Value>
    </TaxCatchAll>
    <ProductTaxHTField0 xmlns="0c3d4703-8ff5-49e1-9e07-2d346762bcb1">
      <Terms xmlns="http://schemas.microsoft.com/office/infopath/2007/PartnerControls">
        <TermInfo xmlns="http://schemas.microsoft.com/office/infopath/2007/PartnerControls">
          <TermName xmlns="http://schemas.microsoft.com/office/infopath/2007/PartnerControls">Microsoft Dynamics NAV</TermName>
          <TermId xmlns="http://schemas.microsoft.com/office/infopath/2007/PartnerControls">ee537e41-5b09-4b0e-9efc-50a8c68efc39</TermId>
        </TermInfo>
      </Terms>
    </ProductTaxHTField0>
    <LocationSiteTaxHTField0 xmlns="0c3d4703-8ff5-49e1-9e07-2d346762bcb1">
      <Terms xmlns="http://schemas.microsoft.com/office/infopath/2007/PartnerControls">
        <TermInfo xmlns="http://schemas.microsoft.com/office/infopath/2007/PartnerControls">
          <TermName xmlns="http://schemas.microsoft.com/office/infopath/2007/PartnerControls">Global</TermName>
          <TermId xmlns="http://schemas.microsoft.com/office/infopath/2007/PartnerControls">5b925955-48fb-49b7-8ccf-a0fdc4b43c6b</TermId>
        </TermInfo>
      </Terms>
    </LocationSiteTaxHTField0>
    <_dlc_DocId xmlns="b4b01d45-ee16-4b96-97b4-9611b9de13d7">MBSDYN-3-9626</_dlc_DocId>
    <_dlc_DocIdUrl xmlns="b4b01d45-ee16-4b96-97b4-9611b9de13d7">
      <Url>https://mbs.microsoft.com/_layouts/15/DocIdRedir.aspx?ID=MBSDYN-3-9626</Url>
      <Description>MBSDYN-3-9626</Description>
    </_dlc_DocIdUrl>
  </documentManagement>
</p:properties>
</file>

<file path=customXml/itemProps1.xml><?xml version="1.0" encoding="utf-8"?>
<ds:datastoreItem xmlns:ds="http://schemas.openxmlformats.org/officeDocument/2006/customXml" ds:itemID="{84D575C4-07AB-44D3-B5ED-D2ECEDB9EB40}"/>
</file>

<file path=customXml/itemProps2.xml><?xml version="1.0" encoding="utf-8"?>
<ds:datastoreItem xmlns:ds="http://schemas.openxmlformats.org/officeDocument/2006/customXml" ds:itemID="{5267EF57-842F-47E1-83E3-AEFD2FB6DDF9}"/>
</file>

<file path=customXml/itemProps3.xml><?xml version="1.0" encoding="utf-8"?>
<ds:datastoreItem xmlns:ds="http://schemas.openxmlformats.org/officeDocument/2006/customXml" ds:itemID="{32817B81-4A52-43CA-A36A-913456C9374D}"/>
</file>

<file path=customXml/itemProps4.xml><?xml version="1.0" encoding="utf-8"?>
<ds:datastoreItem xmlns:ds="http://schemas.openxmlformats.org/officeDocument/2006/customXml" ds:itemID="{16073700-6668-4A53-903E-233CFF2C6BBF}"/>
</file>

<file path=docProps/app.xml><?xml version="1.0" encoding="utf-8"?>
<Properties xmlns="http://schemas.openxmlformats.org/officeDocument/2006/extended-properties" xmlns:vt="http://schemas.openxmlformats.org/officeDocument/2006/docPropsVTypes">
  <TotalTime>184</TotalTime>
  <Words>374</Words>
  <Application>Microsoft Office PowerPoint</Application>
  <PresentationFormat>Widescreen</PresentationFormat>
  <Paragraphs>81</Paragraphs>
  <Slides>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Calibri</vt:lpstr>
      <vt:lpstr>Consolas</vt:lpstr>
      <vt:lpstr>Segoe UI</vt:lpstr>
      <vt:lpstr>Segoe UI Light</vt:lpstr>
      <vt:lpstr>Segoe UI Semibold</vt:lpstr>
      <vt:lpstr>Segoe UI Semilight</vt:lpstr>
      <vt:lpstr>Wingdings</vt:lpstr>
      <vt:lpstr>1_USED_6-50001_WPC 2016 Breakout Template</vt:lpstr>
      <vt:lpstr>Dynamics NAV and Dynamics 365</vt:lpstr>
      <vt:lpstr>Microsoft Dynamics NAV 2017 – what’s new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Dynamics NAV Roadmap</dc:title>
  <dc:creator>Lotte Cordt Ihlemann</dc:creator>
  <cp:lastModifiedBy>Lotte Cordt Ihlemann</cp:lastModifiedBy>
  <cp:revision>4</cp:revision>
  <dcterms:created xsi:type="dcterms:W3CDTF">2016-10-21T08:25:58Z</dcterms:created>
  <dcterms:modified xsi:type="dcterms:W3CDTF">2016-10-21T11:47:40Z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0x010100BDDF5AE45CD548A5AFCCFF3FFCE2E614006382D02D7FFAEF4CB58BAD739481AF85</vt:lpwstr>
  </property>
  <property fmtid="{D5CDD505-2E9C-101B-9397-08002B2CF9AE}" pid="3" name="_dlc_DocIdItemGuid">
    <vt:lpwstr>484d3cdc-b118-4eb3-abbf-42eff19a8766</vt:lpwstr>
  </property>
  <property fmtid="{D5CDD505-2E9C-101B-9397-08002B2CF9AE}" pid="4" name="LocationSite">
    <vt:lpwstr>11;#Global|5b925955-48fb-49b7-8ccf-a0fdc4b43c6b</vt:lpwstr>
  </property>
  <property fmtid="{D5CDD505-2E9C-101B-9397-08002B2CF9AE}" pid="5" name="Product">
    <vt:lpwstr>25;#Microsoft Dynamics NAV|ee537e41-5b09-4b0e-9efc-50a8c68efc39</vt:lpwstr>
  </property>
  <property fmtid="{D5CDD505-2E9C-101B-9397-08002B2CF9AE}" pid="6" name="MBSLanguage">
    <vt:lpwstr>1;#English (US)|163c3180-3e4d-4548-9a4a-2eb81ee5fc7a</vt:lpwstr>
  </property>
</Properties>
</file>